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502" r:id="rId5"/>
    <p:sldId id="504" r:id="rId6"/>
    <p:sldId id="510" r:id="rId7"/>
    <p:sldId id="490" r:id="rId8"/>
    <p:sldId id="492" r:id="rId9"/>
    <p:sldId id="511" r:id="rId10"/>
    <p:sldId id="489" r:id="rId11"/>
    <p:sldId id="512" r:id="rId12"/>
    <p:sldId id="513" r:id="rId13"/>
    <p:sldId id="514" r:id="rId14"/>
    <p:sldId id="516" r:id="rId15"/>
    <p:sldId id="515" r:id="rId16"/>
    <p:sldId id="518" r:id="rId17"/>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72847" autoAdjust="0"/>
  </p:normalViewPr>
  <p:slideViewPr>
    <p:cSldViewPr>
      <p:cViewPr>
        <p:scale>
          <a:sx n="55" d="100"/>
          <a:sy n="55" d="100"/>
        </p:scale>
        <p:origin x="-1668"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777608" y="0"/>
            <a:ext cx="2889938" cy="496332"/>
          </a:xfrm>
          <a:prstGeom prst="rect">
            <a:avLst/>
          </a:prstGeom>
        </p:spPr>
        <p:txBody>
          <a:bodyPr vert="horz" lIns="91440" tIns="45720" rIns="91440" bIns="45720" rtlCol="0"/>
          <a:lstStyle>
            <a:lvl1pPr algn="r">
              <a:defRPr sz="1200"/>
            </a:lvl1pPr>
          </a:lstStyle>
          <a:p>
            <a:fld id="{AAFE3BA2-379D-45A3-BF72-4C97EA06D1D3}" type="datetimeFigureOut">
              <a:rPr lang="nl-NL" smtClean="0"/>
              <a:pPr/>
              <a:t>17-11-2023</a:t>
            </a:fld>
            <a:endParaRPr lang="nl-NL" dirty="0"/>
          </a:p>
        </p:txBody>
      </p:sp>
      <p:sp>
        <p:nvSpPr>
          <p:cNvPr id="4" name="Tijdelijke aanduiding voor voettekst 3"/>
          <p:cNvSpPr>
            <a:spLocks noGrp="1"/>
          </p:cNvSpPr>
          <p:nvPr>
            <p:ph type="ftr" sz="quarter" idx="2"/>
          </p:nvPr>
        </p:nvSpPr>
        <p:spPr>
          <a:xfrm>
            <a:off x="1" y="9428584"/>
            <a:ext cx="2889938"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777608" y="9428584"/>
            <a:ext cx="2889938" cy="496332"/>
          </a:xfrm>
          <a:prstGeom prst="rect">
            <a:avLst/>
          </a:prstGeom>
        </p:spPr>
        <p:txBody>
          <a:bodyPr vert="horz" lIns="91440" tIns="45720" rIns="91440" bIns="45720" rtlCol="0" anchor="b"/>
          <a:lstStyle>
            <a:lvl1pPr algn="r">
              <a:defRPr sz="1200"/>
            </a:lvl1pPr>
          </a:lstStyle>
          <a:p>
            <a:fld id="{20CFC123-EDC3-4D59-A8C8-F5DDBA953063}" type="slidenum">
              <a:rPr lang="nl-NL" smtClean="0"/>
              <a:pPr/>
              <a:t>‹nr.›</a:t>
            </a:fld>
            <a:endParaRPr lang="nl-NL" dirty="0"/>
          </a:p>
        </p:txBody>
      </p:sp>
    </p:spTree>
    <p:extLst>
      <p:ext uri="{BB962C8B-B14F-4D97-AF65-F5344CB8AC3E}">
        <p14:creationId xmlns:p14="http://schemas.microsoft.com/office/powerpoint/2010/main" val="1676061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777608" y="0"/>
            <a:ext cx="2889938" cy="496332"/>
          </a:xfrm>
          <a:prstGeom prst="rect">
            <a:avLst/>
          </a:prstGeom>
        </p:spPr>
        <p:txBody>
          <a:bodyPr vert="horz" lIns="91440" tIns="45720" rIns="91440" bIns="45720" rtlCol="0"/>
          <a:lstStyle>
            <a:lvl1pPr algn="r">
              <a:defRPr sz="1200"/>
            </a:lvl1pPr>
          </a:lstStyle>
          <a:p>
            <a:fld id="{5297FBE1-E490-4445-9311-D6B60542E4CE}" type="datetimeFigureOut">
              <a:rPr lang="nl-NL" smtClean="0"/>
              <a:pPr/>
              <a:t>17-11-2023</a:t>
            </a:fld>
            <a:endParaRPr lang="nl-NL" dirty="0"/>
          </a:p>
        </p:txBody>
      </p:sp>
      <p:sp>
        <p:nvSpPr>
          <p:cNvPr id="4" name="Tijdelijke aanduiding voor dia-afbeelding 3"/>
          <p:cNvSpPr>
            <a:spLocks noGrp="1" noRot="1" noChangeAspect="1"/>
          </p:cNvSpPr>
          <p:nvPr>
            <p:ph type="sldImg" idx="2"/>
          </p:nvPr>
        </p:nvSpPr>
        <p:spPr>
          <a:xfrm>
            <a:off x="854075" y="744538"/>
            <a:ext cx="4960938" cy="3721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66909" y="4715154"/>
            <a:ext cx="533527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8584"/>
            <a:ext cx="2889938"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777608" y="9428584"/>
            <a:ext cx="2889938" cy="496332"/>
          </a:xfrm>
          <a:prstGeom prst="rect">
            <a:avLst/>
          </a:prstGeom>
        </p:spPr>
        <p:txBody>
          <a:bodyPr vert="horz" lIns="91440" tIns="45720" rIns="91440" bIns="45720" rtlCol="0" anchor="b"/>
          <a:lstStyle>
            <a:lvl1pPr algn="r">
              <a:defRPr sz="1200"/>
            </a:lvl1pPr>
          </a:lstStyle>
          <a:p>
            <a:fld id="{775E00F8-BE53-4913-90A4-20C97A590F7B}" type="slidenum">
              <a:rPr lang="nl-NL" smtClean="0"/>
              <a:pPr/>
              <a:t>‹nr.›</a:t>
            </a:fld>
            <a:endParaRPr lang="nl-NL" dirty="0"/>
          </a:p>
        </p:txBody>
      </p:sp>
    </p:spTree>
    <p:extLst>
      <p:ext uri="{BB962C8B-B14F-4D97-AF65-F5344CB8AC3E}">
        <p14:creationId xmlns:p14="http://schemas.microsoft.com/office/powerpoint/2010/main" val="147487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kort de inhoud van de presentatie schetsen. En aangeven of je tussendoor vragen wilt beantwoorden.</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1</a:t>
            </a:fld>
            <a:endParaRPr lang="nl-NL" dirty="0"/>
          </a:p>
        </p:txBody>
      </p:sp>
    </p:spTree>
    <p:extLst>
      <p:ext uri="{BB962C8B-B14F-4D97-AF65-F5344CB8AC3E}">
        <p14:creationId xmlns:p14="http://schemas.microsoft.com/office/powerpoint/2010/main" val="408717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 voorbeelden van wooncomplexen voor gemengd wonen. Om zelf thuis eens te bekijken.</a:t>
            </a:r>
          </a:p>
          <a:p>
            <a:r>
              <a:rPr lang="nl-NL" dirty="0" err="1"/>
              <a:t>gD</a:t>
            </a:r>
            <a:r>
              <a:rPr lang="nl-NL" dirty="0"/>
              <a:t> werkt aan een woonzorgvisie en daarbij komen we steeds vaker op Samen, Samen doen, Samen wonen, gemeenschap vormen. Deze twee complexen zijn daar mooie voorbeelden van. Misschien zou dat ook in onze gemeente gerealiseerd kunnen worden.</a:t>
            </a:r>
          </a:p>
          <a:p>
            <a:r>
              <a:rPr lang="nl-NL" dirty="0"/>
              <a:t>De video die we willen laten zien gaat vooral over wat je kunt doen om je huidige woning beter geschikt te maken om daar langer te kunnen blijven wonen.</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10</a:t>
            </a:fld>
            <a:endParaRPr lang="nl-NL" dirty="0"/>
          </a:p>
        </p:txBody>
      </p:sp>
    </p:spTree>
    <p:extLst>
      <p:ext uri="{BB962C8B-B14F-4D97-AF65-F5344CB8AC3E}">
        <p14:creationId xmlns:p14="http://schemas.microsoft.com/office/powerpoint/2010/main" val="32308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a:t>
            </a:r>
            <a:r>
              <a:rPr lang="nl-NL" dirty="0" err="1"/>
              <a:t>Zlimthuis</a:t>
            </a:r>
            <a:r>
              <a:rPr lang="nl-NL" dirty="0"/>
              <a:t> kunnen mensen o.a. een (digitale) woningscan uitvoeren. Geeft inzicht hoe geschikt de woning al is om langer thuis te blijven wonen en wat er eventueel nog aangepast kan worden.</a:t>
            </a:r>
          </a:p>
          <a:p>
            <a:r>
              <a:rPr lang="nl-NL" dirty="0"/>
              <a:t>Bij Belevingswoning: Mensen in Gaanderen (75+) hebben eerder dit jaar een brief gehad met informatie over de belevingswoning en dat zij deze kunnen bezoeken. Dat kan nog steeds, maar wel tot eind van dit jaar. Dus nog niet geweest? Doe het snel.</a:t>
            </a:r>
          </a:p>
          <a:p>
            <a:r>
              <a:rPr lang="nl-NL" dirty="0"/>
              <a:t>Bij Energieloket Achterhoek: Niet alleen voor verduurzaming, maar ook voor de Toekomstbestendige woninglening kan men daar terecht.</a:t>
            </a:r>
          </a:p>
          <a:p>
            <a:r>
              <a:rPr lang="nl-NL" dirty="0"/>
              <a:t>Bij Comfortabel Thuis (</a:t>
            </a:r>
            <a:r>
              <a:rPr lang="nl-NL" dirty="0" err="1"/>
              <a:t>Aco</a:t>
            </a:r>
            <a:r>
              <a:rPr lang="nl-NL" dirty="0"/>
              <a:t>): project van de </a:t>
            </a:r>
            <a:r>
              <a:rPr lang="nl-NL" dirty="0" err="1"/>
              <a:t>Achterhoekse</a:t>
            </a:r>
            <a:r>
              <a:rPr lang="nl-NL" dirty="0"/>
              <a:t> corporaties. O.a. Site. Zij gaan in gesprek met de 65+ huurders over langer zelfstandig thuis wonen in de eigen of toekomstige woning. Bewustwording en hoe dat aan te pakken.</a:t>
            </a:r>
          </a:p>
          <a:p>
            <a:endParaRPr lang="nl-NL" dirty="0"/>
          </a:p>
          <a:p>
            <a:r>
              <a:rPr lang="nl-NL" dirty="0"/>
              <a:t>Corporaties:</a:t>
            </a:r>
          </a:p>
          <a:p>
            <a:r>
              <a:rPr lang="nl-NL" dirty="0"/>
              <a:t>Site: heeft ongeveer 3.400 woningen die geschikt zijn voor ‘dagje ouder’.</a:t>
            </a:r>
          </a:p>
          <a:p>
            <a:r>
              <a:rPr lang="nl-NL" dirty="0"/>
              <a:t>De Woonplaats heeft 1 complex in Wehl: </a:t>
            </a:r>
            <a:r>
              <a:rPr lang="nl-NL" dirty="0" err="1"/>
              <a:t>Oldershove</a:t>
            </a:r>
            <a:r>
              <a:rPr lang="nl-NL" dirty="0"/>
              <a:t> (93 woningen  + de Heikant [wonen met dementie])</a:t>
            </a:r>
          </a:p>
          <a:p>
            <a:r>
              <a:rPr lang="nl-NL" dirty="0"/>
              <a:t>Woonzorg Nederland heeft 3 complexen in Doetinchem: Trommelslag (103 won.), Waterrijk (95 won.) en ‘t </a:t>
            </a:r>
            <a:r>
              <a:rPr lang="nl-NL" dirty="0" err="1"/>
              <a:t>Brewinc</a:t>
            </a:r>
            <a:r>
              <a:rPr lang="nl-NL" dirty="0"/>
              <a:t> hof (25 won. met zorg)</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11</a:t>
            </a:fld>
            <a:endParaRPr lang="nl-NL" dirty="0"/>
          </a:p>
        </p:txBody>
      </p:sp>
    </p:spTree>
    <p:extLst>
      <p:ext uri="{BB962C8B-B14F-4D97-AF65-F5344CB8AC3E}">
        <p14:creationId xmlns:p14="http://schemas.microsoft.com/office/powerpoint/2010/main" val="216564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zijn vandaag te gast in Gaanderen. Daarom maak ik graag een uitstapje naar Gaanderen specifiek.</a:t>
            </a:r>
          </a:p>
          <a:p>
            <a:r>
              <a:rPr lang="nl-NL" dirty="0"/>
              <a:t>Op basis van de woonvisie willen we ongeveer 250 nieuwe woningen realiseren in Gaanderen. Waarbij vooral aandacht voor starters en ouderen.</a:t>
            </a:r>
          </a:p>
          <a:p>
            <a:r>
              <a:rPr lang="nl-NL" dirty="0"/>
              <a:t>Een van die locaties is het Augustinuspark (locatie Augustinusschool en het terrein van </a:t>
            </a:r>
            <a:r>
              <a:rPr lang="nl-NL" dirty="0" err="1"/>
              <a:t>Sensire</a:t>
            </a:r>
            <a:r>
              <a:rPr lang="nl-NL" dirty="0"/>
              <a:t>). Totaal ongeveer 70-80 woningen. </a:t>
            </a:r>
          </a:p>
          <a:p>
            <a:r>
              <a:rPr lang="nl-NL" dirty="0"/>
              <a:t>Uit de enquête eind 2021 blijkt dat er behoefte is aan levensloopbestendige woningen, hofjeswoningen en seniorenwoningen. </a:t>
            </a:r>
            <a:r>
              <a:rPr lang="nl-NL" dirty="0" err="1"/>
              <a:t>Ontwerp-bestemmingsplan</a:t>
            </a:r>
            <a:r>
              <a:rPr lang="nl-NL" dirty="0"/>
              <a:t> komt eind van dit jaar ter inzage. In 2025 starten met de bouw.</a:t>
            </a:r>
          </a:p>
          <a:p>
            <a:endParaRPr lang="nl-NL" dirty="0"/>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12</a:t>
            </a:fld>
            <a:endParaRPr lang="nl-NL" dirty="0"/>
          </a:p>
        </p:txBody>
      </p:sp>
    </p:spTree>
    <p:extLst>
      <p:ext uri="{BB962C8B-B14F-4D97-AF65-F5344CB8AC3E}">
        <p14:creationId xmlns:p14="http://schemas.microsoft.com/office/powerpoint/2010/main" val="135731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wordt ook al gewerkt aan een plan aan </a:t>
            </a:r>
            <a:r>
              <a:rPr lang="nl-NL" dirty="0" err="1"/>
              <a:t>Vulcaanstraat</a:t>
            </a:r>
            <a:r>
              <a:rPr lang="nl-NL" dirty="0"/>
              <a:t>. Plan voor 22 appartementen, in zowel goedkope, betaalbare en dure koop. </a:t>
            </a:r>
            <a:r>
              <a:rPr lang="nl-NL" dirty="0" err="1"/>
              <a:t>Ontwerp-bestemmingsplan</a:t>
            </a:r>
            <a:r>
              <a:rPr lang="nl-NL" dirty="0"/>
              <a:t> komt in december ter inzage.</a:t>
            </a:r>
          </a:p>
          <a:p>
            <a:r>
              <a:rPr lang="nl-NL" dirty="0"/>
              <a:t>De ontwikkelaar heeft aangegeven dat er al 7 zijn verkocht aan mensen uit Gaanderen.</a:t>
            </a:r>
          </a:p>
          <a:p>
            <a:endParaRPr lang="nl-NL" dirty="0"/>
          </a:p>
          <a:p>
            <a:r>
              <a:rPr lang="nl-NL" dirty="0"/>
              <a:t>Naast deze twee locaties zijn er nog een aantal andere locaties waarvoor initiatieven lopen. Deze zijn nog  vertrouwelijk, waardoor we die nog niet kunnen laten zien/benoemen.</a:t>
            </a:r>
          </a:p>
          <a:p>
            <a:endParaRPr lang="nl-NL" dirty="0"/>
          </a:p>
          <a:p>
            <a:r>
              <a:rPr lang="nl-NL" dirty="0"/>
              <a:t>Dit was de laatste sheet. Dank en een goede </a:t>
            </a:r>
            <a:r>
              <a:rPr lang="nl-NL"/>
              <a:t>middag verder.</a:t>
            </a:r>
            <a:endParaRPr lang="nl-NL" dirty="0"/>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13</a:t>
            </a:fld>
            <a:endParaRPr lang="nl-NL" dirty="0"/>
          </a:p>
        </p:txBody>
      </p:sp>
    </p:spTree>
    <p:extLst>
      <p:ext uri="{BB962C8B-B14F-4D97-AF65-F5344CB8AC3E}">
        <p14:creationId xmlns:p14="http://schemas.microsoft.com/office/powerpoint/2010/main" val="375376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Titel woonvisie. Vastgesteld door de raad op 23 april. Aansluitend op de Regionale Woondeal en Regionale Woonagenda.</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2</a:t>
            </a:fld>
            <a:endParaRPr lang="nl-NL" dirty="0"/>
          </a:p>
        </p:txBody>
      </p:sp>
    </p:spTree>
    <p:extLst>
      <p:ext uri="{BB962C8B-B14F-4D97-AF65-F5344CB8AC3E}">
        <p14:creationId xmlns:p14="http://schemas.microsoft.com/office/powerpoint/2010/main" val="216406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 even de belangrijkste doelen. De programmalijnen volgen op volgende sheet.</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3</a:t>
            </a:fld>
            <a:endParaRPr lang="nl-NL" dirty="0"/>
          </a:p>
        </p:txBody>
      </p:sp>
    </p:spTree>
    <p:extLst>
      <p:ext uri="{BB962C8B-B14F-4D97-AF65-F5344CB8AC3E}">
        <p14:creationId xmlns:p14="http://schemas.microsoft.com/office/powerpoint/2010/main" val="204176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alleen naar het realiseren van woningen kijken, maar ook naar kwaliteit bestaande woningvoorraad en voor wie de huidige en nieuwe woningen geschikt en beschikbaar maken. Ook de ruimtelijke inpassing is meegenomen in deze woonvisie. En zal verder worden uitgewerkt in een ontwikkel-/wijkenstrategie.</a:t>
            </a:r>
          </a:p>
          <a:p>
            <a:r>
              <a:rPr lang="nl-NL" dirty="0"/>
              <a:t>In lijn met programmalijn ‘</a:t>
            </a:r>
            <a:r>
              <a:rPr lang="nl-NL" dirty="0" err="1"/>
              <a:t>D’chem</a:t>
            </a:r>
            <a:r>
              <a:rPr lang="nl-NL" dirty="0"/>
              <a:t> een plek voor iedereen’ vormt het wonen voor ouderen een belangrijk onderwerp waar we gezamenlijk aan werken (we = gemeente, corporaties, zorginstellingen en initiatiefnemers woningbouwplannen).</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4</a:t>
            </a:fld>
            <a:endParaRPr lang="nl-NL" dirty="0"/>
          </a:p>
        </p:txBody>
      </p:sp>
    </p:spTree>
    <p:extLst>
      <p:ext uri="{BB962C8B-B14F-4D97-AF65-F5344CB8AC3E}">
        <p14:creationId xmlns:p14="http://schemas.microsoft.com/office/powerpoint/2010/main" val="420790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7150" indent="0">
              <a:buNone/>
            </a:pPr>
            <a:r>
              <a:rPr lang="nl-NL" sz="1200" u="none" strike="noStrike" baseline="0" dirty="0">
                <a:latin typeface="Calibri" panose="020F0502020204030204" pitchFamily="34" charset="0"/>
                <a:cs typeface="Calibri" panose="020F0502020204030204" pitchFamily="34" charset="0"/>
              </a:rPr>
              <a:t>Dit zijn in het kort de belangrijkste speerpunten (gelet op de bezoekers van deze middag).</a:t>
            </a:r>
            <a:endParaRPr lang="nl-NL" sz="1200" dirty="0">
              <a:latin typeface="Calibri" panose="020F0502020204030204" pitchFamily="34" charset="0"/>
              <a:cs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5</a:t>
            </a:fld>
            <a:endParaRPr lang="nl-NL" dirty="0"/>
          </a:p>
        </p:txBody>
      </p:sp>
    </p:spTree>
    <p:extLst>
      <p:ext uri="{BB962C8B-B14F-4D97-AF65-F5344CB8AC3E}">
        <p14:creationId xmlns:p14="http://schemas.microsoft.com/office/powerpoint/2010/main" val="360092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zien nu al dat er veel ouderen zijn, zowel alleenstaanden (17%) als paren (21%) (vanaf 60 jaar). Vanaf 75 jaar, samen: 14%. Dit aantal gaat alleen nog maar verder groeien. We vergrijzen de komende jaren nog snel.  We verwachting in dat 2035 21% van de inwoners 75 jaar of ouder is. Daarvoor zijn veel (extra) woningen nodig die geschikt zijn voor langer thuis blijven wonen. Dat kan op twee manieren: nieuwbouw en toekomstbestendig maken van de bestaande woningen.</a:t>
            </a:r>
          </a:p>
          <a:p>
            <a:r>
              <a:rPr lang="nl-NL" dirty="0" err="1"/>
              <a:t>D’chem</a:t>
            </a:r>
            <a:r>
              <a:rPr lang="nl-NL" dirty="0"/>
              <a:t> groeit niet alleen door de eigen bevolkingsontwikkeling, maar ook doordat er meer mensen naar </a:t>
            </a:r>
            <a:r>
              <a:rPr lang="nl-NL" dirty="0" err="1"/>
              <a:t>D’chem</a:t>
            </a:r>
            <a:r>
              <a:rPr lang="nl-NL" dirty="0"/>
              <a:t> komen om te wonen dan dat er vertrekken. Daarnaast worden huishoudens kleiner, zodat je voor hetzelfde aantal inwoners in de toekomst meer woningen nodig hebt.</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6</a:t>
            </a:fld>
            <a:endParaRPr lang="nl-NL" dirty="0"/>
          </a:p>
        </p:txBody>
      </p:sp>
    </p:spTree>
    <p:extLst>
      <p:ext uri="{BB962C8B-B14F-4D97-AF65-F5344CB8AC3E}">
        <p14:creationId xmlns:p14="http://schemas.microsoft.com/office/powerpoint/2010/main" val="164771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Hier aangeven dat we nu bijna 26.000 woningen hebben in de gemeente. Waarvan ongeveer een kwart appartementen. In Gaanderen (11%) staan nog niet zoveel appartementen.</a:t>
            </a:r>
          </a:p>
          <a:p>
            <a:pPr marL="0" indent="0">
              <a:buFont typeface="Arial" panose="020B0604020202020204" pitchFamily="34" charset="0"/>
              <a:buNone/>
            </a:pPr>
            <a:r>
              <a:rPr lang="nl-NL" dirty="0"/>
              <a:t>Gelet op de verwachte groei en de komende verdere vergrijzing is er vooral behoefte aan het toevoegen van levensloopbestendige woningen, woningen voor starters en jonge gezinnen. Met in het gedifferentieerde programma aandacht voor middenhuur en koop. We werken dat momenteel uit in een ontwikkelstrategie.</a:t>
            </a:r>
          </a:p>
          <a:p>
            <a:pPr marL="0" indent="0">
              <a:buFont typeface="Arial" panose="020B0604020202020204" pitchFamily="34" charset="0"/>
              <a:buNone/>
            </a:pPr>
            <a:r>
              <a:rPr lang="nl-NL" dirty="0"/>
              <a:t>De bestaande woningvoorraad moet nog een grote verduurzamingsslag krijgen. Waarbij het geschikt maken voor het ‘langer thuisblijven wonen’ mogelijk meteen meegenomen kan worden.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E00F8-BE53-4913-90A4-20C97A590F7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81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Hiermee de overstap maken naar de doelgroep van de middag: ouderen.</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8</a:t>
            </a:fld>
            <a:endParaRPr lang="nl-NL" dirty="0"/>
          </a:p>
        </p:txBody>
      </p:sp>
    </p:spTree>
    <p:extLst>
      <p:ext uri="{BB962C8B-B14F-4D97-AF65-F5344CB8AC3E}">
        <p14:creationId xmlns:p14="http://schemas.microsoft.com/office/powerpoint/2010/main" val="246611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Helaas geen specifieke cijfers voor ouderen beschikbaar</a:t>
            </a:r>
            <a:r>
              <a:rPr lang="nl-NL" dirty="0"/>
              <a:t>. Maar als 21% van de inwoners in 2035 75 jaar of ouder is, tegen 12-14% nu, is dat bijna een verdubbeling. Huishoudens worden ook nog kleiner, mensen blijven langer thuis wonen, dus is de opgave om woningen voor deze groep bij te bouwen en bestaande woningen aan te passen heel, heel groot.</a:t>
            </a:r>
          </a:p>
          <a:p>
            <a:r>
              <a:rPr lang="nl-NL" dirty="0"/>
              <a:t>De opgave in Doetinchem sluit wat dat betreft aan of is misschien zelfs wel groter dan landelijk gemiddeld. Bij bouwen kan, maar ouderen verhuizen relatief weinig. Dus ook een opgave is hoe ouderen te verleiden om de stap naar een andere, beter passende woning te laten maken.</a:t>
            </a:r>
          </a:p>
          <a:p>
            <a:r>
              <a:rPr lang="nl-NL" dirty="0"/>
              <a:t>Geclusterd wonen, zoals bijvoorbeeld in een </a:t>
            </a:r>
            <a:r>
              <a:rPr lang="nl-NL" dirty="0" err="1"/>
              <a:t>knarrenhof</a:t>
            </a:r>
            <a:r>
              <a:rPr lang="nl-NL" dirty="0"/>
              <a:t> (volgende deel van de middag), is een van de mogelijkheden die kan helpen om een goede en fijne oude dag te hebben, als het gaat om het wonen.</a:t>
            </a:r>
          </a:p>
        </p:txBody>
      </p:sp>
      <p:sp>
        <p:nvSpPr>
          <p:cNvPr id="4" name="Tijdelijke aanduiding voor dianummer 3"/>
          <p:cNvSpPr>
            <a:spLocks noGrp="1"/>
          </p:cNvSpPr>
          <p:nvPr>
            <p:ph type="sldNum" sz="quarter" idx="5"/>
          </p:nvPr>
        </p:nvSpPr>
        <p:spPr/>
        <p:txBody>
          <a:bodyPr/>
          <a:lstStyle/>
          <a:p>
            <a:fld id="{775E00F8-BE53-4913-90A4-20C97A590F7B}" type="slidenum">
              <a:rPr lang="nl-NL" smtClean="0"/>
              <a:pPr/>
              <a:t>9</a:t>
            </a:fld>
            <a:endParaRPr lang="nl-NL" dirty="0"/>
          </a:p>
        </p:txBody>
      </p:sp>
    </p:spTree>
    <p:extLst>
      <p:ext uri="{BB962C8B-B14F-4D97-AF65-F5344CB8AC3E}">
        <p14:creationId xmlns:p14="http://schemas.microsoft.com/office/powerpoint/2010/main" val="341336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412776"/>
            <a:ext cx="2057400" cy="4713387"/>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457200" y="1412776"/>
            <a:ext cx="6019800" cy="47133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8" name="Tijdelijke aanduiding voor voettekst 4"/>
          <p:cNvSpPr>
            <a:spLocks noGrp="1"/>
          </p:cNvSpPr>
          <p:nvPr>
            <p:ph type="ftr" sz="quarter" idx="11"/>
          </p:nvPr>
        </p:nvSpPr>
        <p:spPr/>
        <p:txBody>
          <a:bodyPr/>
          <a:lstStyle>
            <a:lvl1pPr>
              <a:defRPr/>
            </a:lvl1pPr>
          </a:lstStyle>
          <a:p>
            <a:endParaRPr lang="nl-NL" dirty="0"/>
          </a:p>
        </p:txBody>
      </p:sp>
      <p:sp>
        <p:nvSpPr>
          <p:cNvPr id="9"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4" name="Tijdelijke aanduiding voor voettekst 4"/>
          <p:cNvSpPr>
            <a:spLocks noGrp="1"/>
          </p:cNvSpPr>
          <p:nvPr>
            <p:ph type="ftr" sz="quarter" idx="11"/>
          </p:nvPr>
        </p:nvSpPr>
        <p:spPr/>
        <p:txBody>
          <a:bodyPr/>
          <a:lstStyle>
            <a:lvl1pPr>
              <a:defRPr/>
            </a:lvl1pPr>
          </a:lstStyle>
          <a:p>
            <a:endParaRPr lang="nl-NL" dirty="0"/>
          </a:p>
        </p:txBody>
      </p:sp>
      <p:sp>
        <p:nvSpPr>
          <p:cNvPr id="5"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3" name="Tijdelijke aanduiding voor voettekst 4"/>
          <p:cNvSpPr>
            <a:spLocks noGrp="1"/>
          </p:cNvSpPr>
          <p:nvPr>
            <p:ph type="ftr" sz="quarter" idx="11"/>
          </p:nvPr>
        </p:nvSpPr>
        <p:spPr/>
        <p:txBody>
          <a:bodyPr/>
          <a:lstStyle>
            <a:lvl1pPr>
              <a:defRPr/>
            </a:lvl1pPr>
          </a:lstStyle>
          <a:p>
            <a:endParaRPr lang="nl-NL" dirty="0"/>
          </a:p>
        </p:txBody>
      </p:sp>
      <p:sp>
        <p:nvSpPr>
          <p:cNvPr id="4"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124744"/>
            <a:ext cx="3008313" cy="1162050"/>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276872"/>
            <a:ext cx="3008313"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1124743"/>
            <a:ext cx="5486400" cy="360283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EDF04524-D15D-452F-9B2B-6EE4CA28F329}" type="datetimeFigureOut">
              <a:rPr lang="nl-NL" smtClean="0"/>
              <a:pPr/>
              <a:t>17-11-2023</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nl-NL" dirty="0"/>
          </a:p>
        </p:txBody>
      </p:sp>
      <p:sp>
        <p:nvSpPr>
          <p:cNvPr id="7" name="Tijdelijke aanduiding voor dianummer 5"/>
          <p:cNvSpPr>
            <a:spLocks noGrp="1"/>
          </p:cNvSpPr>
          <p:nvPr>
            <p:ph type="sldNum" sz="quarter" idx="12"/>
          </p:nvPr>
        </p:nvSpPr>
        <p:spPr/>
        <p:txBody>
          <a:bodyPr/>
          <a:lstStyle>
            <a:lvl1pPr>
              <a:defRPr/>
            </a:lvl1pPr>
          </a:lstStyle>
          <a:p>
            <a:fld id="{073C8820-C38B-473D-96B8-0008F5DCEBF0}" type="slidenum">
              <a:rPr lang="nl-NL" smtClean="0"/>
              <a:pPr/>
              <a:t>‹nr.›</a:t>
            </a:fld>
            <a:endParaRPr lang="nl-NL"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105273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Klik om de stijl te bewerken</a:t>
            </a:r>
          </a:p>
        </p:txBody>
      </p:sp>
      <p:sp>
        <p:nvSpPr>
          <p:cNvPr id="1027" name="Tijdelijke aanduiding voor tekst 2"/>
          <p:cNvSpPr>
            <a:spLocks noGrp="1"/>
          </p:cNvSpPr>
          <p:nvPr>
            <p:ph type="body" idx="1"/>
          </p:nvPr>
        </p:nvSpPr>
        <p:spPr bwMode="auto">
          <a:xfrm>
            <a:off x="457200" y="2204864"/>
            <a:ext cx="8229600" cy="3921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EDF04524-D15D-452F-9B2B-6EE4CA28F329}" type="datetimeFigureOut">
              <a:rPr lang="nl-NL" smtClean="0"/>
              <a:pPr/>
              <a:t>17-11-2023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073C8820-C38B-473D-96B8-0008F5DCEBF0}"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PeeARpV_Sw?si=2KAiR8wrjq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dauupKHao0U" TargetMode="External"/><Relationship Id="rId4" Type="http://schemas.openxmlformats.org/officeDocument/2006/relationships/hyperlink" Target="https://youtu.be/OdyKSXzUxYI?si=QFsjf8sbtRUJPFq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B6B874-B6C2-FE8E-2162-E1C4D84D62FE}"/>
              </a:ext>
            </a:extLst>
          </p:cNvPr>
          <p:cNvSpPr>
            <a:spLocks noGrp="1"/>
          </p:cNvSpPr>
          <p:nvPr>
            <p:ph type="title"/>
          </p:nvPr>
        </p:nvSpPr>
        <p:spPr>
          <a:xfrm>
            <a:off x="0" y="1052736"/>
            <a:ext cx="8964488" cy="1143000"/>
          </a:xfrm>
        </p:spPr>
        <p:txBody>
          <a:bodyPr/>
          <a:lstStyle/>
          <a:p>
            <a:r>
              <a:rPr lang="nl-NL" sz="3600" dirty="0"/>
              <a:t>Wonen en wonen voor ouderen</a:t>
            </a:r>
            <a:br>
              <a:rPr lang="nl-NL" sz="3600" dirty="0"/>
            </a:br>
            <a:r>
              <a:rPr lang="nl-NL" sz="3600" dirty="0"/>
              <a:t>in de gemeente Doetinchem</a:t>
            </a:r>
          </a:p>
        </p:txBody>
      </p:sp>
      <p:sp>
        <p:nvSpPr>
          <p:cNvPr id="4" name="Tijdelijke aanduiding voor inhoud 3">
            <a:extLst>
              <a:ext uri="{FF2B5EF4-FFF2-40B4-BE49-F238E27FC236}">
                <a16:creationId xmlns:a16="http://schemas.microsoft.com/office/drawing/2014/main" xmlns="" id="{888BDE91-9042-598C-3974-1C6A0B3EA64A}"/>
              </a:ext>
            </a:extLst>
          </p:cNvPr>
          <p:cNvSpPr>
            <a:spLocks noGrp="1"/>
          </p:cNvSpPr>
          <p:nvPr>
            <p:ph idx="1"/>
          </p:nvPr>
        </p:nvSpPr>
        <p:spPr>
          <a:xfrm>
            <a:off x="457200" y="2195736"/>
            <a:ext cx="3394720" cy="3930427"/>
          </a:xfrm>
        </p:spPr>
        <p:txBody>
          <a:bodyPr/>
          <a:lstStyle/>
          <a:p>
            <a:pPr marL="0" indent="0">
              <a:buNone/>
            </a:pPr>
            <a:endParaRPr lang="nl-NL" dirty="0"/>
          </a:p>
          <a:p>
            <a:pPr marL="0" indent="0">
              <a:buNone/>
            </a:pPr>
            <a:r>
              <a:rPr lang="nl-NL" sz="3000" dirty="0"/>
              <a:t>Inhoud:</a:t>
            </a:r>
          </a:p>
          <a:p>
            <a:r>
              <a:rPr lang="nl-NL" sz="2400" dirty="0"/>
              <a:t>Woonvisie 2023-2036</a:t>
            </a:r>
          </a:p>
          <a:p>
            <a:r>
              <a:rPr lang="nl-NL" sz="2400" dirty="0"/>
              <a:t>Nu en straks</a:t>
            </a:r>
          </a:p>
          <a:p>
            <a:r>
              <a:rPr lang="nl-NL" sz="2400" dirty="0"/>
              <a:t>Huisvesting ouderen</a:t>
            </a:r>
          </a:p>
          <a:p>
            <a:r>
              <a:rPr lang="nl-NL" sz="2400" dirty="0"/>
              <a:t>Gaanderen als voorbeeld</a:t>
            </a:r>
          </a:p>
          <a:p>
            <a:r>
              <a:rPr lang="nl-NL" sz="2400" dirty="0"/>
              <a:t>Wat is en kan er al</a:t>
            </a:r>
          </a:p>
          <a:p>
            <a:pPr marL="514350" indent="-514350">
              <a:buAutoNum type="arabicPeriod"/>
            </a:pPr>
            <a:endParaRPr lang="nl-NL" dirty="0"/>
          </a:p>
          <a:p>
            <a:pPr marL="514350" indent="-514350">
              <a:buAutoNum type="arabicPeriod"/>
            </a:pPr>
            <a:endParaRPr lang="nl-NL" dirty="0"/>
          </a:p>
        </p:txBody>
      </p:sp>
      <p:pic>
        <p:nvPicPr>
          <p:cNvPr id="3" name="Tijdelijke aanduiding voor inhoud 7" descr="Afbeelding met lucht, buiten, natuur, weg&#10;&#10;Automatisch gegenereerde beschrijving">
            <a:extLst>
              <a:ext uri="{FF2B5EF4-FFF2-40B4-BE49-F238E27FC236}">
                <a16:creationId xmlns:a16="http://schemas.microsoft.com/office/drawing/2014/main" xmlns="" id="{8CEA74D3-2097-2087-2122-565346108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51920" y="2868984"/>
            <a:ext cx="5112568" cy="2876671"/>
          </a:xfrm>
          <a:prstGeom prst="rect">
            <a:avLst/>
          </a:prstGeom>
          <a:noFill/>
          <a:ln w="9525">
            <a:noFill/>
            <a:miter lim="800000"/>
            <a:headEnd/>
            <a:tailEnd/>
          </a:ln>
        </p:spPr>
      </p:pic>
    </p:spTree>
    <p:extLst>
      <p:ext uri="{BB962C8B-B14F-4D97-AF65-F5344CB8AC3E}">
        <p14:creationId xmlns:p14="http://schemas.microsoft.com/office/powerpoint/2010/main" val="3756860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C57A007-5ABE-A8AA-3BB9-1E7EB68E8855}"/>
              </a:ext>
            </a:extLst>
          </p:cNvPr>
          <p:cNvSpPr>
            <a:spLocks noGrp="1"/>
          </p:cNvSpPr>
          <p:nvPr>
            <p:ph type="title"/>
          </p:nvPr>
        </p:nvSpPr>
        <p:spPr/>
        <p:txBody>
          <a:bodyPr/>
          <a:lstStyle/>
          <a:p>
            <a:r>
              <a:rPr lang="nl-NL" dirty="0"/>
              <a:t>Video – wonen voor ouderen</a:t>
            </a:r>
          </a:p>
        </p:txBody>
      </p:sp>
      <p:sp>
        <p:nvSpPr>
          <p:cNvPr id="3" name="Tijdelijke aanduiding voor inhoud 2">
            <a:extLst>
              <a:ext uri="{FF2B5EF4-FFF2-40B4-BE49-F238E27FC236}">
                <a16:creationId xmlns:a16="http://schemas.microsoft.com/office/drawing/2014/main" xmlns="" id="{D7A1058A-5CDB-8C69-89B5-A12AD761A2C3}"/>
              </a:ext>
            </a:extLst>
          </p:cNvPr>
          <p:cNvSpPr>
            <a:spLocks noGrp="1"/>
          </p:cNvSpPr>
          <p:nvPr>
            <p:ph idx="1"/>
          </p:nvPr>
        </p:nvSpPr>
        <p:spPr/>
        <p:txBody>
          <a:bodyPr/>
          <a:lstStyle/>
          <a:p>
            <a:r>
              <a:rPr lang="nl-NL" sz="2400" dirty="0"/>
              <a:t>Tip voor thuis:</a:t>
            </a:r>
          </a:p>
          <a:p>
            <a:r>
              <a:rPr lang="nl-NL" sz="2400" dirty="0" err="1"/>
              <a:t>Leefgoed</a:t>
            </a:r>
            <a:r>
              <a:rPr lang="nl-NL" sz="2400" dirty="0"/>
              <a:t> Veghel Kloosterkwartier:</a:t>
            </a:r>
            <a:br>
              <a:rPr lang="nl-NL" sz="2400" dirty="0"/>
            </a:br>
            <a:r>
              <a:rPr lang="nl-NL" sz="2400" dirty="0"/>
              <a:t>  </a:t>
            </a:r>
            <a:r>
              <a:rPr lang="nl-NL" sz="2000" dirty="0">
                <a:solidFill>
                  <a:srgbClr val="0000FF"/>
                </a:solidFill>
                <a:latin typeface="Frutiger LT Pro 55 Roman" panose="020B0602020204020204" pitchFamily="34" charset="0"/>
                <a:hlinkClick r:id="rId3">
                  <a:extLst>
                    <a:ext uri="{A12FA001-AC4F-418D-AE19-62706E023703}">
                      <ahyp:hlinkClr xmlns:ahyp="http://schemas.microsoft.com/office/drawing/2018/hyperlinkcolor" xmlns="" val="tx"/>
                    </a:ext>
                  </a:extLst>
                </a:hlinkClick>
              </a:rPr>
              <a:t>https://youtu.be/HPeeARpV_Sw?si=2KAiR8wrjqz</a:t>
            </a:r>
            <a:endParaRPr lang="nl-NL" sz="2000" dirty="0">
              <a:latin typeface="Frutiger LT Pro 55 Roman" panose="020B0602020204020204" pitchFamily="34" charset="0"/>
            </a:endParaRPr>
          </a:p>
          <a:p>
            <a:r>
              <a:rPr lang="nl-NL" sz="2400" dirty="0"/>
              <a:t>Hart van Vathorst – buitengewoon zorgzaam</a:t>
            </a:r>
            <a:br>
              <a:rPr lang="nl-NL" sz="2400" dirty="0"/>
            </a:br>
            <a:r>
              <a:rPr lang="nl-NL" sz="2400" dirty="0"/>
              <a:t>  </a:t>
            </a:r>
            <a:r>
              <a:rPr lang="nl-NL" sz="2000" dirty="0">
                <a:latin typeface="Frutiger LT Pro 55 Roman" panose="020B0602020204020204" pitchFamily="34" charset="0"/>
                <a:hlinkClick r:id="rId4"/>
              </a:rPr>
              <a:t>https://youtu.be/OdyKSXzUxYI?si=QFsjf8sbtRUJPFqS</a:t>
            </a:r>
            <a:r>
              <a:rPr lang="nl-NL" sz="2000" dirty="0">
                <a:latin typeface="Frutiger LT Pro 55 Roman" panose="020B0602020204020204" pitchFamily="34" charset="0"/>
              </a:rPr>
              <a:t> </a:t>
            </a:r>
          </a:p>
          <a:p>
            <a:endParaRPr lang="nl-NL" sz="2400" dirty="0"/>
          </a:p>
          <a:p>
            <a:r>
              <a:rPr lang="nl-NL" sz="2400" dirty="0"/>
              <a:t>Wat kun je zelf doen om langer in je woning te kunnen blijven wonen:</a:t>
            </a:r>
          </a:p>
          <a:p>
            <a:pPr marL="0" indent="0">
              <a:buNone/>
            </a:pPr>
            <a:r>
              <a:rPr lang="nl-NL" sz="2400" dirty="0"/>
              <a:t>     </a:t>
            </a:r>
            <a:r>
              <a:rPr lang="nl-NL" sz="2400" dirty="0">
                <a:hlinkClick r:id="rId5"/>
              </a:rPr>
              <a:t>Slimmer thuis: langer thuis wonen met technologie – YouTube</a:t>
            </a:r>
            <a:endParaRPr lang="nl-NL" sz="2400" dirty="0"/>
          </a:p>
          <a:p>
            <a:endParaRPr lang="nl-NL" sz="2400" dirty="0">
              <a:hlinkClick r:id="rId3">
                <a:extLst>
                  <a:ext uri="{A12FA001-AC4F-418D-AE19-62706E023703}">
                    <ahyp:hlinkClr xmlns:ahyp="http://schemas.microsoft.com/office/drawing/2018/hyperlinkcolor" xmlns="" val="tx"/>
                  </a:ext>
                </a:extLst>
              </a:hlinkClick>
            </a:endParaRPr>
          </a:p>
          <a:p>
            <a:endParaRPr lang="nl-NL" sz="2400" dirty="0">
              <a:solidFill>
                <a:srgbClr val="0000FF"/>
              </a:solidFill>
              <a:latin typeface="Frutiger LT Pro 55 Roman" panose="020B0602020204020204" pitchFamily="34" charset="0"/>
              <a:hlinkClick r:id="rId3">
                <a:extLst>
                  <a:ext uri="{A12FA001-AC4F-418D-AE19-62706E023703}">
                    <ahyp:hlinkClr xmlns:ahyp="http://schemas.microsoft.com/office/drawing/2018/hyperlinkcolor" xmlns="" val="tx"/>
                  </a:ext>
                </a:extLst>
              </a:hlinkClick>
            </a:endParaRPr>
          </a:p>
          <a:p>
            <a:endParaRPr lang="nl-NL" sz="3200" dirty="0">
              <a:latin typeface="Frutiger LT Pro 55 Roman" panose="020B0602020204020204" pitchFamily="34" charset="0"/>
            </a:endParaRPr>
          </a:p>
          <a:p>
            <a:endParaRPr lang="nl-NL" dirty="0"/>
          </a:p>
        </p:txBody>
      </p:sp>
    </p:spTree>
    <p:extLst>
      <p:ext uri="{BB962C8B-B14F-4D97-AF65-F5344CB8AC3E}">
        <p14:creationId xmlns:p14="http://schemas.microsoft.com/office/powerpoint/2010/main" val="3704366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8AE048A-A3D3-2307-5D8F-0F6354D7B8BE}"/>
              </a:ext>
            </a:extLst>
          </p:cNvPr>
          <p:cNvSpPr>
            <a:spLocks noGrp="1"/>
          </p:cNvSpPr>
          <p:nvPr>
            <p:ph type="title"/>
          </p:nvPr>
        </p:nvSpPr>
        <p:spPr/>
        <p:txBody>
          <a:bodyPr/>
          <a:lstStyle/>
          <a:p>
            <a:r>
              <a:rPr lang="nl-NL" dirty="0"/>
              <a:t>Wat is nu al mogelijk?</a:t>
            </a:r>
          </a:p>
        </p:txBody>
      </p:sp>
      <p:sp>
        <p:nvSpPr>
          <p:cNvPr id="3" name="Tijdelijke aanduiding voor inhoud 2">
            <a:extLst>
              <a:ext uri="{FF2B5EF4-FFF2-40B4-BE49-F238E27FC236}">
                <a16:creationId xmlns:a16="http://schemas.microsoft.com/office/drawing/2014/main" xmlns="" id="{41BFDA97-8EA2-77D5-07B8-1097D986BC40}"/>
              </a:ext>
            </a:extLst>
          </p:cNvPr>
          <p:cNvSpPr>
            <a:spLocks noGrp="1"/>
          </p:cNvSpPr>
          <p:nvPr>
            <p:ph idx="1"/>
          </p:nvPr>
        </p:nvSpPr>
        <p:spPr>
          <a:xfrm>
            <a:off x="435744" y="2005273"/>
            <a:ext cx="8229600" cy="4320480"/>
          </a:xfrm>
        </p:spPr>
        <p:txBody>
          <a:bodyPr/>
          <a:lstStyle/>
          <a:p>
            <a:r>
              <a:rPr lang="nl-NL" dirty="0"/>
              <a:t>Toekomstbestendig maken huidige woning:</a:t>
            </a:r>
          </a:p>
          <a:p>
            <a:pPr lvl="1"/>
            <a:r>
              <a:rPr lang="nl-NL" dirty="0" err="1"/>
              <a:t>Zlimthuis</a:t>
            </a:r>
            <a:endParaRPr lang="nl-NL" dirty="0"/>
          </a:p>
          <a:p>
            <a:pPr lvl="1"/>
            <a:r>
              <a:rPr lang="nl-NL" dirty="0"/>
              <a:t>Belevingswoning</a:t>
            </a:r>
          </a:p>
          <a:p>
            <a:pPr lvl="1"/>
            <a:r>
              <a:rPr lang="nl-NL" dirty="0"/>
              <a:t>Verhuizen</a:t>
            </a:r>
          </a:p>
          <a:p>
            <a:pPr lvl="1"/>
            <a:r>
              <a:rPr lang="nl-NL" dirty="0"/>
              <a:t>WMO</a:t>
            </a:r>
          </a:p>
          <a:p>
            <a:pPr lvl="1"/>
            <a:r>
              <a:rPr lang="nl-NL" dirty="0"/>
              <a:t>Inloopavonden nieuwe plannen – inbrengen ideeën en wensen ouderen</a:t>
            </a:r>
          </a:p>
          <a:p>
            <a:pPr lvl="1"/>
            <a:r>
              <a:rPr lang="nl-NL" dirty="0"/>
              <a:t>Energieloket Achterhoek</a:t>
            </a:r>
          </a:p>
          <a:p>
            <a:pPr lvl="1"/>
            <a:r>
              <a:rPr lang="nl-NL" dirty="0"/>
              <a:t>Comfortabel Thuis (</a:t>
            </a:r>
            <a:r>
              <a:rPr lang="nl-NL" dirty="0" err="1"/>
              <a:t>ACo</a:t>
            </a:r>
            <a:r>
              <a:rPr lang="nl-NL" dirty="0"/>
              <a:t>)</a:t>
            </a:r>
          </a:p>
        </p:txBody>
      </p:sp>
      <p:pic>
        <p:nvPicPr>
          <p:cNvPr id="4" name="Afbeelding 3">
            <a:extLst>
              <a:ext uri="{FF2B5EF4-FFF2-40B4-BE49-F238E27FC236}">
                <a16:creationId xmlns:a16="http://schemas.microsoft.com/office/drawing/2014/main" xmlns="" id="{7DFDCC24-3C16-6A23-6123-79FD3D2D6004}"/>
              </a:ext>
            </a:extLst>
          </p:cNvPr>
          <p:cNvPicPr>
            <a:picLocks noChangeAspect="1"/>
          </p:cNvPicPr>
          <p:nvPr/>
        </p:nvPicPr>
        <p:blipFill>
          <a:blip r:embed="rId3"/>
          <a:stretch>
            <a:fillRect/>
          </a:stretch>
        </p:blipFill>
        <p:spPr>
          <a:xfrm>
            <a:off x="4911154" y="2540706"/>
            <a:ext cx="2943225" cy="590550"/>
          </a:xfrm>
          <a:prstGeom prst="rect">
            <a:avLst/>
          </a:prstGeom>
        </p:spPr>
      </p:pic>
      <p:pic>
        <p:nvPicPr>
          <p:cNvPr id="5" name="Afbeelding 4">
            <a:extLst>
              <a:ext uri="{FF2B5EF4-FFF2-40B4-BE49-F238E27FC236}">
                <a16:creationId xmlns:a16="http://schemas.microsoft.com/office/drawing/2014/main" xmlns="" id="{5E1DB265-7FCD-2663-4B87-5AEAEA5F3843}"/>
              </a:ext>
            </a:extLst>
          </p:cNvPr>
          <p:cNvPicPr>
            <a:picLocks noChangeAspect="1"/>
          </p:cNvPicPr>
          <p:nvPr/>
        </p:nvPicPr>
        <p:blipFill>
          <a:blip r:embed="rId4"/>
          <a:stretch>
            <a:fillRect/>
          </a:stretch>
        </p:blipFill>
        <p:spPr>
          <a:xfrm>
            <a:off x="4911154" y="4067397"/>
            <a:ext cx="2857500" cy="657225"/>
          </a:xfrm>
          <a:prstGeom prst="rect">
            <a:avLst/>
          </a:prstGeom>
        </p:spPr>
      </p:pic>
      <p:pic>
        <p:nvPicPr>
          <p:cNvPr id="6" name="Afbeelding 5">
            <a:extLst>
              <a:ext uri="{FF2B5EF4-FFF2-40B4-BE49-F238E27FC236}">
                <a16:creationId xmlns:a16="http://schemas.microsoft.com/office/drawing/2014/main" xmlns="" id="{6762BA39-7D09-46EA-6AF4-C584D98F7B88}"/>
              </a:ext>
            </a:extLst>
          </p:cNvPr>
          <p:cNvPicPr>
            <a:picLocks noChangeAspect="1"/>
          </p:cNvPicPr>
          <p:nvPr/>
        </p:nvPicPr>
        <p:blipFill>
          <a:blip r:embed="rId5"/>
          <a:stretch>
            <a:fillRect/>
          </a:stretch>
        </p:blipFill>
        <p:spPr>
          <a:xfrm>
            <a:off x="5067957" y="5638228"/>
            <a:ext cx="2405410" cy="609371"/>
          </a:xfrm>
          <a:prstGeom prst="rect">
            <a:avLst/>
          </a:prstGeom>
        </p:spPr>
      </p:pic>
    </p:spTree>
    <p:extLst>
      <p:ext uri="{BB962C8B-B14F-4D97-AF65-F5344CB8AC3E}">
        <p14:creationId xmlns:p14="http://schemas.microsoft.com/office/powerpoint/2010/main" val="39208228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2802F9-2AA5-169C-D628-103A031F76ED}"/>
              </a:ext>
            </a:extLst>
          </p:cNvPr>
          <p:cNvSpPr>
            <a:spLocks noGrp="1"/>
          </p:cNvSpPr>
          <p:nvPr>
            <p:ph type="title"/>
          </p:nvPr>
        </p:nvSpPr>
        <p:spPr/>
        <p:txBody>
          <a:bodyPr/>
          <a:lstStyle/>
          <a:p>
            <a:r>
              <a:rPr lang="nl-NL" dirty="0"/>
              <a:t>Gaanderen</a:t>
            </a:r>
          </a:p>
        </p:txBody>
      </p:sp>
      <p:sp>
        <p:nvSpPr>
          <p:cNvPr id="3" name="Tijdelijke aanduiding voor inhoud 2">
            <a:extLst>
              <a:ext uri="{FF2B5EF4-FFF2-40B4-BE49-F238E27FC236}">
                <a16:creationId xmlns:a16="http://schemas.microsoft.com/office/drawing/2014/main" xmlns="" id="{FDFFCA84-6EB6-2092-EA4A-B58405BE713B}"/>
              </a:ext>
            </a:extLst>
          </p:cNvPr>
          <p:cNvSpPr>
            <a:spLocks noGrp="1"/>
          </p:cNvSpPr>
          <p:nvPr>
            <p:ph idx="1"/>
          </p:nvPr>
        </p:nvSpPr>
        <p:spPr>
          <a:xfrm>
            <a:off x="457200" y="2060848"/>
            <a:ext cx="8229600" cy="3921299"/>
          </a:xfrm>
        </p:spPr>
        <p:txBody>
          <a:bodyPr/>
          <a:lstStyle/>
          <a:p>
            <a:r>
              <a:rPr lang="nl-NL" dirty="0"/>
              <a:t>Ongeveer 250 nieuwe woningen realiseren</a:t>
            </a:r>
          </a:p>
          <a:p>
            <a:r>
              <a:rPr lang="nl-NL" dirty="0"/>
              <a:t>O.a. voor ouderen</a:t>
            </a:r>
          </a:p>
          <a:p>
            <a:r>
              <a:rPr lang="nl-NL" dirty="0"/>
              <a:t>Huidige plannen:</a:t>
            </a:r>
          </a:p>
          <a:p>
            <a:pPr lvl="1"/>
            <a:r>
              <a:rPr lang="nl-NL" dirty="0"/>
              <a:t>Augustinuspark </a:t>
            </a:r>
          </a:p>
          <a:p>
            <a:pPr lvl="2"/>
            <a:r>
              <a:rPr lang="nl-NL" dirty="0"/>
              <a:t>Voor starters en </a:t>
            </a:r>
            <a:br>
              <a:rPr lang="nl-NL" dirty="0"/>
            </a:br>
            <a:r>
              <a:rPr lang="nl-NL" dirty="0"/>
              <a:t>senioren</a:t>
            </a:r>
          </a:p>
          <a:p>
            <a:pPr lvl="2"/>
            <a:r>
              <a:rPr lang="nl-NL" dirty="0"/>
              <a:t>70-80 won. Totaal</a:t>
            </a:r>
          </a:p>
          <a:p>
            <a:pPr lvl="2"/>
            <a:r>
              <a:rPr lang="nl-NL" dirty="0"/>
              <a:t>Ontw.best.pl. dec.</a:t>
            </a:r>
          </a:p>
          <a:p>
            <a:pPr lvl="1"/>
            <a:endParaRPr lang="nl-NL" dirty="0"/>
          </a:p>
        </p:txBody>
      </p:sp>
      <p:pic>
        <p:nvPicPr>
          <p:cNvPr id="4" name="Afbeelding 3">
            <a:extLst>
              <a:ext uri="{FF2B5EF4-FFF2-40B4-BE49-F238E27FC236}">
                <a16:creationId xmlns:a16="http://schemas.microsoft.com/office/drawing/2014/main" xmlns="" id="{F2E8C4D8-B898-90B2-D761-A6FA2EA2B8FE}"/>
              </a:ext>
            </a:extLst>
          </p:cNvPr>
          <p:cNvPicPr>
            <a:picLocks noChangeAspect="1"/>
          </p:cNvPicPr>
          <p:nvPr/>
        </p:nvPicPr>
        <p:blipFill>
          <a:blip r:embed="rId3"/>
          <a:stretch>
            <a:fillRect/>
          </a:stretch>
        </p:blipFill>
        <p:spPr>
          <a:xfrm>
            <a:off x="4289246" y="3861048"/>
            <a:ext cx="4260682" cy="2500669"/>
          </a:xfrm>
          <a:prstGeom prst="rect">
            <a:avLst/>
          </a:prstGeom>
        </p:spPr>
      </p:pic>
    </p:spTree>
    <p:extLst>
      <p:ext uri="{BB962C8B-B14F-4D97-AF65-F5344CB8AC3E}">
        <p14:creationId xmlns:p14="http://schemas.microsoft.com/office/powerpoint/2010/main" val="3663603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2802F9-2AA5-169C-D628-103A031F76ED}"/>
              </a:ext>
            </a:extLst>
          </p:cNvPr>
          <p:cNvSpPr>
            <a:spLocks noGrp="1"/>
          </p:cNvSpPr>
          <p:nvPr>
            <p:ph type="title"/>
          </p:nvPr>
        </p:nvSpPr>
        <p:spPr/>
        <p:txBody>
          <a:bodyPr/>
          <a:lstStyle/>
          <a:p>
            <a:r>
              <a:rPr lang="nl-NL" dirty="0"/>
              <a:t>Gaanderen</a:t>
            </a:r>
          </a:p>
        </p:txBody>
      </p:sp>
      <p:sp>
        <p:nvSpPr>
          <p:cNvPr id="3" name="Tijdelijke aanduiding voor inhoud 2">
            <a:extLst>
              <a:ext uri="{FF2B5EF4-FFF2-40B4-BE49-F238E27FC236}">
                <a16:creationId xmlns:a16="http://schemas.microsoft.com/office/drawing/2014/main" xmlns="" id="{FDFFCA84-6EB6-2092-EA4A-B58405BE713B}"/>
              </a:ext>
            </a:extLst>
          </p:cNvPr>
          <p:cNvSpPr>
            <a:spLocks noGrp="1"/>
          </p:cNvSpPr>
          <p:nvPr>
            <p:ph idx="1"/>
          </p:nvPr>
        </p:nvSpPr>
        <p:spPr>
          <a:xfrm>
            <a:off x="457200" y="2060848"/>
            <a:ext cx="8229600" cy="3921299"/>
          </a:xfrm>
        </p:spPr>
        <p:txBody>
          <a:bodyPr/>
          <a:lstStyle/>
          <a:p>
            <a:r>
              <a:rPr lang="nl-NL" dirty="0"/>
              <a:t>Huidige plannen:</a:t>
            </a:r>
          </a:p>
          <a:p>
            <a:pPr lvl="1"/>
            <a:r>
              <a:rPr lang="nl-NL" dirty="0" err="1"/>
              <a:t>Vulcaanstraat</a:t>
            </a:r>
            <a:endParaRPr lang="nl-NL" dirty="0"/>
          </a:p>
          <a:p>
            <a:pPr lvl="2"/>
            <a:r>
              <a:rPr lang="nl-NL" dirty="0"/>
              <a:t>22 appartementen</a:t>
            </a:r>
          </a:p>
          <a:p>
            <a:pPr lvl="2"/>
            <a:r>
              <a:rPr lang="nl-NL" dirty="0"/>
              <a:t>Ontw.best.pl. dec.</a:t>
            </a:r>
          </a:p>
          <a:p>
            <a:pPr lvl="2"/>
            <a:endParaRPr lang="nl-NL" dirty="0"/>
          </a:p>
          <a:p>
            <a:pPr lvl="2"/>
            <a:endParaRPr lang="nl-NL" dirty="0"/>
          </a:p>
          <a:p>
            <a:pPr marL="457200" lvl="1" indent="0">
              <a:buNone/>
            </a:pPr>
            <a:endParaRPr lang="nl-NL" dirty="0"/>
          </a:p>
        </p:txBody>
      </p:sp>
      <p:pic>
        <p:nvPicPr>
          <p:cNvPr id="6" name="Afbeelding 5">
            <a:extLst>
              <a:ext uri="{FF2B5EF4-FFF2-40B4-BE49-F238E27FC236}">
                <a16:creationId xmlns:a16="http://schemas.microsoft.com/office/drawing/2014/main" xmlns="" id="{B902B30C-7D0E-83EF-3DBB-6D40A6DB7A85}"/>
              </a:ext>
            </a:extLst>
          </p:cNvPr>
          <p:cNvPicPr>
            <a:picLocks noChangeAspect="1"/>
          </p:cNvPicPr>
          <p:nvPr/>
        </p:nvPicPr>
        <p:blipFill>
          <a:blip r:embed="rId3"/>
          <a:stretch>
            <a:fillRect/>
          </a:stretch>
        </p:blipFill>
        <p:spPr>
          <a:xfrm>
            <a:off x="4606528" y="2420888"/>
            <a:ext cx="3797056" cy="3824772"/>
          </a:xfrm>
          <a:prstGeom prst="rect">
            <a:avLst/>
          </a:prstGeom>
        </p:spPr>
      </p:pic>
    </p:spTree>
    <p:extLst>
      <p:ext uri="{BB962C8B-B14F-4D97-AF65-F5344CB8AC3E}">
        <p14:creationId xmlns:p14="http://schemas.microsoft.com/office/powerpoint/2010/main" val="1568614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kaart&#10;&#10;Automatisch gegenereerde beschrijving">
            <a:extLst>
              <a:ext uri="{FF2B5EF4-FFF2-40B4-BE49-F238E27FC236}">
                <a16:creationId xmlns:a16="http://schemas.microsoft.com/office/drawing/2014/main" xmlns="" id="{F84ABE74-8A35-A666-CA56-825309A6E7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7877" y="1700808"/>
            <a:ext cx="6528246" cy="4617042"/>
          </a:xfrm>
        </p:spPr>
      </p:pic>
      <p:sp>
        <p:nvSpPr>
          <p:cNvPr id="7" name="Tekstvak 6">
            <a:extLst>
              <a:ext uri="{FF2B5EF4-FFF2-40B4-BE49-F238E27FC236}">
                <a16:creationId xmlns:a16="http://schemas.microsoft.com/office/drawing/2014/main" xmlns="" id="{91073D90-C673-522A-0F84-97418DAFB2FC}"/>
              </a:ext>
            </a:extLst>
          </p:cNvPr>
          <p:cNvSpPr txBox="1"/>
          <p:nvPr/>
        </p:nvSpPr>
        <p:spPr>
          <a:xfrm>
            <a:off x="395536" y="836712"/>
            <a:ext cx="5040560" cy="646331"/>
          </a:xfrm>
          <a:prstGeom prst="rect">
            <a:avLst/>
          </a:prstGeom>
          <a:noFill/>
        </p:spPr>
        <p:txBody>
          <a:bodyPr wrap="square">
            <a:spAutoFit/>
          </a:bodyPr>
          <a:lstStyle/>
          <a:p>
            <a:r>
              <a:rPr lang="nl-NL" sz="3600" dirty="0"/>
              <a:t>Woonvisie</a:t>
            </a:r>
          </a:p>
        </p:txBody>
      </p:sp>
    </p:spTree>
    <p:extLst>
      <p:ext uri="{BB962C8B-B14F-4D97-AF65-F5344CB8AC3E}">
        <p14:creationId xmlns:p14="http://schemas.microsoft.com/office/powerpoint/2010/main" val="1146581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A550C04-E9AC-830B-7261-BE05598D93D0}"/>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xmlns="" id="{7EBE7277-5F18-A1DF-65FF-D6CD4D58A74A}"/>
              </a:ext>
            </a:extLst>
          </p:cNvPr>
          <p:cNvSpPr>
            <a:spLocks noGrp="1"/>
          </p:cNvSpPr>
          <p:nvPr>
            <p:ph idx="1"/>
          </p:nvPr>
        </p:nvSpPr>
        <p:spPr/>
        <p:txBody>
          <a:bodyPr/>
          <a:lstStyle/>
          <a:p>
            <a:r>
              <a:rPr lang="nl-NL" dirty="0"/>
              <a:t>Het is fijn wonen in Doetinchem!</a:t>
            </a:r>
          </a:p>
          <a:p>
            <a:r>
              <a:rPr lang="nl-NL" dirty="0"/>
              <a:t>Groeien naar 70.000 inwoners</a:t>
            </a:r>
          </a:p>
          <a:p>
            <a:r>
              <a:rPr lang="nl-NL" dirty="0"/>
              <a:t>Beschikbaarheid, betaalbaarheid, kwaliteit</a:t>
            </a:r>
          </a:p>
          <a:p>
            <a:r>
              <a:rPr lang="nl-NL" dirty="0"/>
              <a:t>Aanbod voor alle doelgroepen</a:t>
            </a:r>
          </a:p>
          <a:p>
            <a:r>
              <a:rPr lang="nl-NL" dirty="0"/>
              <a:t>Diversiteit en draagkracht wijken</a:t>
            </a:r>
          </a:p>
          <a:p>
            <a:r>
              <a:rPr lang="nl-NL" dirty="0"/>
              <a:t>Kwaliteit bestaande woningen</a:t>
            </a:r>
          </a:p>
        </p:txBody>
      </p:sp>
    </p:spTree>
    <p:extLst>
      <p:ext uri="{BB962C8B-B14F-4D97-AF65-F5344CB8AC3E}">
        <p14:creationId xmlns:p14="http://schemas.microsoft.com/office/powerpoint/2010/main" val="2433822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BF3589-2A74-4BD5-A21D-610E42CA5257}"/>
              </a:ext>
            </a:extLst>
          </p:cNvPr>
          <p:cNvSpPr>
            <a:spLocks noGrp="1"/>
          </p:cNvSpPr>
          <p:nvPr>
            <p:ph type="title"/>
          </p:nvPr>
        </p:nvSpPr>
        <p:spPr/>
        <p:txBody>
          <a:bodyPr/>
          <a:lstStyle/>
          <a:p>
            <a:r>
              <a:rPr lang="nl-NL" sz="3600" dirty="0"/>
              <a:t>Aanpak: 4 programmalijnen </a:t>
            </a:r>
          </a:p>
        </p:txBody>
      </p:sp>
      <p:sp>
        <p:nvSpPr>
          <p:cNvPr id="4" name="Tijdelijke aanduiding voor inhoud 2">
            <a:extLst>
              <a:ext uri="{FF2B5EF4-FFF2-40B4-BE49-F238E27FC236}">
                <a16:creationId xmlns:a16="http://schemas.microsoft.com/office/drawing/2014/main" xmlns="" id="{B510D97F-F444-49CC-9E96-81FD9A9BE13B}"/>
              </a:ext>
            </a:extLst>
          </p:cNvPr>
          <p:cNvSpPr>
            <a:spLocks noGrp="1"/>
          </p:cNvSpPr>
          <p:nvPr/>
        </p:nvSpPr>
        <p:spPr bwMode="auto">
          <a:xfrm>
            <a:off x="683568" y="2030764"/>
            <a:ext cx="8136904" cy="4485521"/>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nl-NL" sz="2400" dirty="0">
                <a:latin typeface="Frutiger LT Pro 55 Roman" panose="020B0602020204020204" pitchFamily="34" charset="0"/>
              </a:rPr>
              <a:t>Groeien in kwaliteit (minimaal 2470 woningen).</a:t>
            </a:r>
          </a:p>
          <a:p>
            <a:pPr marL="457200" indent="-457200">
              <a:buFont typeface="+mj-lt"/>
              <a:buAutoNum type="arabicPeriod"/>
            </a:pPr>
            <a:r>
              <a:rPr lang="nl-NL" sz="2400" dirty="0">
                <a:latin typeface="Frutiger LT Pro 55 Roman" panose="020B0602020204020204" pitchFamily="34" charset="0"/>
              </a:rPr>
              <a:t>Kwalitatief goed wonen.</a:t>
            </a:r>
          </a:p>
          <a:p>
            <a:pPr marL="457200" indent="-457200">
              <a:buFont typeface="+mj-lt"/>
              <a:buAutoNum type="arabicPeriod"/>
            </a:pPr>
            <a:r>
              <a:rPr lang="nl-NL" sz="2400" dirty="0">
                <a:latin typeface="Frutiger LT Pro 55 Roman" panose="020B0602020204020204" pitchFamily="34" charset="0"/>
              </a:rPr>
              <a:t>Een passende woning voor iedereen.</a:t>
            </a:r>
          </a:p>
          <a:p>
            <a:pPr marL="857250" lvl="1" indent="-457200">
              <a:buFont typeface="+mj-lt"/>
              <a:buAutoNum type="arabicPeriod"/>
            </a:pPr>
            <a:r>
              <a:rPr lang="nl-NL" sz="2000" dirty="0">
                <a:latin typeface="Frutiger LT Pro 55 Roman" panose="020B0602020204020204" pitchFamily="34" charset="0"/>
              </a:rPr>
              <a:t>Starters</a:t>
            </a:r>
          </a:p>
          <a:p>
            <a:pPr marL="857250" lvl="1" indent="-457200">
              <a:buFont typeface="+mj-lt"/>
              <a:buAutoNum type="arabicPeriod"/>
            </a:pPr>
            <a:r>
              <a:rPr lang="nl-NL" sz="2000" dirty="0">
                <a:latin typeface="Frutiger LT Pro 55 Roman" panose="020B0602020204020204" pitchFamily="34" charset="0"/>
              </a:rPr>
              <a:t>Ouderen</a:t>
            </a:r>
          </a:p>
          <a:p>
            <a:pPr marL="857250" lvl="1" indent="-457200">
              <a:buFont typeface="+mj-lt"/>
              <a:buAutoNum type="arabicPeriod"/>
            </a:pPr>
            <a:r>
              <a:rPr lang="nl-NL" sz="2000" dirty="0">
                <a:latin typeface="Frutiger LT Pro 55 Roman" panose="020B0602020204020204" pitchFamily="34" charset="0"/>
              </a:rPr>
              <a:t>Inwoners met een zorgvraag</a:t>
            </a:r>
          </a:p>
          <a:p>
            <a:pPr marL="857250" lvl="1" indent="-457200">
              <a:buFont typeface="+mj-lt"/>
              <a:buAutoNum type="arabicPeriod"/>
            </a:pPr>
            <a:r>
              <a:rPr lang="nl-NL" sz="2000" dirty="0">
                <a:latin typeface="Frutiger LT Pro 55 Roman" panose="020B0602020204020204" pitchFamily="34" charset="0"/>
              </a:rPr>
              <a:t>Studenten, stagiairs en kenniswerkers</a:t>
            </a:r>
          </a:p>
          <a:p>
            <a:pPr marL="857250" lvl="1" indent="-457200">
              <a:buFont typeface="+mj-lt"/>
              <a:buAutoNum type="arabicPeriod"/>
            </a:pPr>
            <a:r>
              <a:rPr lang="nl-NL" sz="2000" dirty="0">
                <a:latin typeface="Frutiger LT Pro 55 Roman" panose="020B0602020204020204" pitchFamily="34" charset="0"/>
              </a:rPr>
              <a:t>Arbeidsmigranten</a:t>
            </a:r>
          </a:p>
          <a:p>
            <a:pPr marL="857250" lvl="1" indent="-457200">
              <a:buFont typeface="+mj-lt"/>
              <a:buAutoNum type="arabicPeriod"/>
            </a:pPr>
            <a:r>
              <a:rPr lang="nl-NL" sz="2000" dirty="0">
                <a:latin typeface="Frutiger LT Pro 55 Roman" panose="020B0602020204020204" pitchFamily="34" charset="0"/>
              </a:rPr>
              <a:t>Nieuwe </a:t>
            </a:r>
            <a:r>
              <a:rPr lang="nl-NL" sz="2000" dirty="0" err="1">
                <a:latin typeface="Frutiger LT Pro 55 Roman" panose="020B0602020204020204" pitchFamily="34" charset="0"/>
              </a:rPr>
              <a:t>Doetinchemmers</a:t>
            </a:r>
            <a:r>
              <a:rPr lang="nl-NL" sz="2000" dirty="0">
                <a:latin typeface="Frutiger LT Pro 55 Roman" panose="020B0602020204020204" pitchFamily="34" charset="0"/>
              </a:rPr>
              <a:t> (statushouders)</a:t>
            </a:r>
          </a:p>
          <a:p>
            <a:pPr marL="857250" lvl="1" indent="-457200">
              <a:buFont typeface="+mj-lt"/>
              <a:buAutoNum type="arabicPeriod"/>
            </a:pPr>
            <a:r>
              <a:rPr lang="nl-NL" sz="2000" dirty="0">
                <a:latin typeface="Frutiger LT Pro 55 Roman" panose="020B0602020204020204" pitchFamily="34" charset="0"/>
              </a:rPr>
              <a:t>Woonwagenbewoners</a:t>
            </a:r>
          </a:p>
          <a:p>
            <a:pPr marL="457200" indent="-457200">
              <a:buFont typeface="+mj-lt"/>
              <a:buAutoNum type="arabicPeriod"/>
            </a:pPr>
            <a:r>
              <a:rPr lang="nl-NL" sz="2400" dirty="0">
                <a:latin typeface="Frutiger LT Pro 55 Roman" panose="020B0602020204020204" pitchFamily="34" charset="0"/>
              </a:rPr>
              <a:t>Wonen als onderdeel van integrale gebiedsopgaven.</a:t>
            </a:r>
          </a:p>
          <a:p>
            <a:pPr marL="457200" indent="-457200">
              <a:buFont typeface="+mj-lt"/>
              <a:buAutoNum type="arabicPeriod"/>
            </a:pPr>
            <a:endParaRPr lang="nl-NL" sz="2400" dirty="0">
              <a:latin typeface="Frutiger LT Pro 55 Roman" panose="020B0602020204020204" pitchFamily="34" charset="0"/>
            </a:endParaRPr>
          </a:p>
        </p:txBody>
      </p:sp>
    </p:spTree>
    <p:extLst>
      <p:ext uri="{BB962C8B-B14F-4D97-AF65-F5344CB8AC3E}">
        <p14:creationId xmlns:p14="http://schemas.microsoft.com/office/powerpoint/2010/main" val="1357831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19E5BBC-17FE-1DE9-8955-4DDF77FEFDA5}"/>
              </a:ext>
            </a:extLst>
          </p:cNvPr>
          <p:cNvSpPr>
            <a:spLocks noGrp="1"/>
          </p:cNvSpPr>
          <p:nvPr>
            <p:ph type="title"/>
          </p:nvPr>
        </p:nvSpPr>
        <p:spPr/>
        <p:txBody>
          <a:bodyPr/>
          <a:lstStyle/>
          <a:p>
            <a:r>
              <a:rPr lang="nl-NL" sz="3600" dirty="0"/>
              <a:t>Speerpunten uit de programmalijnen</a:t>
            </a:r>
          </a:p>
        </p:txBody>
      </p:sp>
      <p:sp>
        <p:nvSpPr>
          <p:cNvPr id="3" name="Tijdelijke aanduiding voor inhoud 2">
            <a:extLst>
              <a:ext uri="{FF2B5EF4-FFF2-40B4-BE49-F238E27FC236}">
                <a16:creationId xmlns:a16="http://schemas.microsoft.com/office/drawing/2014/main" xmlns="" id="{CF2A500D-5A7C-01D8-60BD-F33D5B61CBD5}"/>
              </a:ext>
            </a:extLst>
          </p:cNvPr>
          <p:cNvSpPr>
            <a:spLocks noGrp="1"/>
          </p:cNvSpPr>
          <p:nvPr>
            <p:ph idx="1"/>
          </p:nvPr>
        </p:nvSpPr>
        <p:spPr>
          <a:xfrm>
            <a:off x="253868" y="2195736"/>
            <a:ext cx="6622388" cy="4218459"/>
          </a:xfrm>
        </p:spPr>
        <p:txBody>
          <a:bodyPr/>
          <a:lstStyle/>
          <a:p>
            <a:pPr indent="-285750"/>
            <a:r>
              <a:rPr lang="nl-NL" sz="2400" dirty="0">
                <a:latin typeface="Calibri" panose="020F0502020204030204" pitchFamily="34" charset="0"/>
                <a:cs typeface="Calibri" panose="020F0502020204030204" pitchFamily="34" charset="0"/>
              </a:rPr>
              <a:t>Minimaal 2.470 woningen toevoegen t/m 2030</a:t>
            </a:r>
          </a:p>
          <a:p>
            <a:pPr lvl="1"/>
            <a:r>
              <a:rPr lang="nl-NL" sz="2000" dirty="0">
                <a:latin typeface="Calibri" panose="020F0502020204030204" pitchFamily="34" charset="0"/>
                <a:cs typeface="Calibri" panose="020F0502020204030204" pitchFamily="34" charset="0"/>
              </a:rPr>
              <a:t>Waaronder voor ouderen</a:t>
            </a:r>
          </a:p>
          <a:p>
            <a:r>
              <a:rPr lang="nl-NL" sz="2400" dirty="0">
                <a:latin typeface="Calibri" panose="020F0502020204030204" pitchFamily="34" charset="0"/>
                <a:cs typeface="Calibri" panose="020F0502020204030204" pitchFamily="34" charset="0"/>
              </a:rPr>
              <a:t>Bestaande woningen verduurzamen</a:t>
            </a:r>
          </a:p>
          <a:p>
            <a:r>
              <a:rPr lang="nl-NL" sz="2400" dirty="0">
                <a:latin typeface="Calibri" panose="020F0502020204030204" pitchFamily="34" charset="0"/>
                <a:cs typeface="Calibri" panose="020F0502020204030204" pitchFamily="34" charset="0"/>
              </a:rPr>
              <a:t>Bestaande woningen levensloopbestendig maken</a:t>
            </a:r>
          </a:p>
          <a:p>
            <a:pPr indent="-285750"/>
            <a:r>
              <a:rPr lang="nl-NL" sz="2400" u="none" strike="noStrike" baseline="0" dirty="0">
                <a:latin typeface="Calibri" panose="020F0502020204030204" pitchFamily="34" charset="0"/>
                <a:cs typeface="Calibri" panose="020F0502020204030204" pitchFamily="34" charset="0"/>
              </a:rPr>
              <a:t>Woningaanbod voor alle doelgroepen</a:t>
            </a:r>
          </a:p>
          <a:p>
            <a:pPr lvl="1"/>
            <a:r>
              <a:rPr lang="nl-NL" sz="2000" dirty="0">
                <a:latin typeface="Calibri" panose="020F0502020204030204" pitchFamily="34" charset="0"/>
                <a:cs typeface="Calibri" panose="020F0502020204030204" pitchFamily="34" charset="0"/>
              </a:rPr>
              <a:t>Speciale aandacht voor ouderen, jonge </a:t>
            </a:r>
            <a:br>
              <a:rPr lang="nl-NL" sz="2000" dirty="0">
                <a:latin typeface="Calibri" panose="020F0502020204030204" pitchFamily="34" charset="0"/>
                <a:cs typeface="Calibri" panose="020F0502020204030204" pitchFamily="34" charset="0"/>
              </a:rPr>
            </a:br>
            <a:r>
              <a:rPr lang="nl-NL" sz="2000" dirty="0">
                <a:latin typeface="Calibri" panose="020F0502020204030204" pitchFamily="34" charset="0"/>
                <a:cs typeface="Calibri" panose="020F0502020204030204" pitchFamily="34" charset="0"/>
              </a:rPr>
              <a:t>gezinnen en starters</a:t>
            </a:r>
          </a:p>
          <a:p>
            <a:r>
              <a:rPr lang="nl-NL" sz="2400" dirty="0"/>
              <a:t>Diverse wijken in een groene omgeving</a:t>
            </a:r>
          </a:p>
          <a:p>
            <a:pPr indent="-285750"/>
            <a:endParaRPr lang="nl-NL" sz="2400" u="none" strike="noStrike" baseline="0" dirty="0">
              <a:latin typeface="Calibri" panose="020F0502020204030204" pitchFamily="34" charset="0"/>
              <a:cs typeface="Calibri" panose="020F0502020204030204" pitchFamily="34" charset="0"/>
            </a:endParaRPr>
          </a:p>
          <a:p>
            <a:pPr indent="-285750"/>
            <a:endParaRPr lang="nl-NL" sz="1800" u="none" strike="noStrike" baseline="0" dirty="0">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xmlns="" id="{2C62A049-551A-DE40-5C02-870DD5CFDA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74350" y="4200038"/>
            <a:ext cx="2951178" cy="1967452"/>
          </a:xfrm>
          <a:prstGeom prst="rect">
            <a:avLst/>
          </a:prstGeom>
        </p:spPr>
      </p:pic>
    </p:spTree>
    <p:extLst>
      <p:ext uri="{BB962C8B-B14F-4D97-AF65-F5344CB8AC3E}">
        <p14:creationId xmlns:p14="http://schemas.microsoft.com/office/powerpoint/2010/main" val="1718748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760925-EB20-102C-48D4-F2FE51BF4E01}"/>
              </a:ext>
            </a:extLst>
          </p:cNvPr>
          <p:cNvSpPr>
            <a:spLocks noGrp="1"/>
          </p:cNvSpPr>
          <p:nvPr>
            <p:ph type="title"/>
          </p:nvPr>
        </p:nvSpPr>
        <p:spPr>
          <a:xfrm>
            <a:off x="457200" y="1052736"/>
            <a:ext cx="8229600" cy="864096"/>
          </a:xfrm>
        </p:spPr>
        <p:txBody>
          <a:bodyPr/>
          <a:lstStyle/>
          <a:p>
            <a:r>
              <a:rPr lang="nl-NL" dirty="0"/>
              <a:t>Nu en straks</a:t>
            </a:r>
          </a:p>
        </p:txBody>
      </p:sp>
      <p:pic>
        <p:nvPicPr>
          <p:cNvPr id="5" name="Tijdelijke aanduiding voor inhoud 4">
            <a:extLst>
              <a:ext uri="{FF2B5EF4-FFF2-40B4-BE49-F238E27FC236}">
                <a16:creationId xmlns:a16="http://schemas.microsoft.com/office/drawing/2014/main" xmlns="" id="{715A9277-7CF7-0C64-1B01-BC8A45CD2EEB}"/>
              </a:ext>
            </a:extLst>
          </p:cNvPr>
          <p:cNvPicPr>
            <a:picLocks noGrp="1" noChangeAspect="1"/>
          </p:cNvPicPr>
          <p:nvPr>
            <p:ph idx="1"/>
          </p:nvPr>
        </p:nvPicPr>
        <p:blipFill>
          <a:blip r:embed="rId3"/>
          <a:stretch>
            <a:fillRect/>
          </a:stretch>
        </p:blipFill>
        <p:spPr>
          <a:xfrm>
            <a:off x="457201" y="2348880"/>
            <a:ext cx="4258816" cy="2430384"/>
          </a:xfrm>
        </p:spPr>
      </p:pic>
      <p:pic>
        <p:nvPicPr>
          <p:cNvPr id="9" name="Afbeelding 8">
            <a:extLst>
              <a:ext uri="{FF2B5EF4-FFF2-40B4-BE49-F238E27FC236}">
                <a16:creationId xmlns:a16="http://schemas.microsoft.com/office/drawing/2014/main" xmlns="" id="{22768DCF-D98A-A6E3-5A8D-058674015D0A}"/>
              </a:ext>
            </a:extLst>
          </p:cNvPr>
          <p:cNvPicPr>
            <a:picLocks noChangeAspect="1"/>
          </p:cNvPicPr>
          <p:nvPr/>
        </p:nvPicPr>
        <p:blipFill>
          <a:blip r:embed="rId4"/>
          <a:stretch>
            <a:fillRect/>
          </a:stretch>
        </p:blipFill>
        <p:spPr>
          <a:xfrm>
            <a:off x="2267744" y="4629225"/>
            <a:ext cx="2632530" cy="2258591"/>
          </a:xfrm>
          <a:prstGeom prst="rect">
            <a:avLst/>
          </a:prstGeom>
        </p:spPr>
      </p:pic>
      <p:pic>
        <p:nvPicPr>
          <p:cNvPr id="3" name="Afbeelding 2">
            <a:extLst>
              <a:ext uri="{FF2B5EF4-FFF2-40B4-BE49-F238E27FC236}">
                <a16:creationId xmlns:a16="http://schemas.microsoft.com/office/drawing/2014/main" xmlns="" id="{C694D524-0E77-6801-7E14-9F4D8EDB1822}"/>
              </a:ext>
            </a:extLst>
          </p:cNvPr>
          <p:cNvPicPr>
            <a:picLocks noChangeAspect="1"/>
          </p:cNvPicPr>
          <p:nvPr/>
        </p:nvPicPr>
        <p:blipFill>
          <a:blip r:embed="rId5"/>
          <a:stretch>
            <a:fillRect/>
          </a:stretch>
        </p:blipFill>
        <p:spPr>
          <a:xfrm>
            <a:off x="5338936" y="2204864"/>
            <a:ext cx="3217150" cy="2616766"/>
          </a:xfrm>
          <a:prstGeom prst="rect">
            <a:avLst/>
          </a:prstGeom>
        </p:spPr>
      </p:pic>
      <p:pic>
        <p:nvPicPr>
          <p:cNvPr id="11" name="Afbeelding 10">
            <a:extLst>
              <a:ext uri="{FF2B5EF4-FFF2-40B4-BE49-F238E27FC236}">
                <a16:creationId xmlns:a16="http://schemas.microsoft.com/office/drawing/2014/main" xmlns="" id="{0636A264-34F0-58B3-8BDC-D61344AD70A4}"/>
              </a:ext>
            </a:extLst>
          </p:cNvPr>
          <p:cNvPicPr>
            <a:picLocks noChangeAspect="1"/>
          </p:cNvPicPr>
          <p:nvPr/>
        </p:nvPicPr>
        <p:blipFill>
          <a:blip r:embed="rId6"/>
          <a:stretch>
            <a:fillRect/>
          </a:stretch>
        </p:blipFill>
        <p:spPr>
          <a:xfrm>
            <a:off x="4932040" y="4800030"/>
            <a:ext cx="1919693" cy="1797322"/>
          </a:xfrm>
          <a:prstGeom prst="rect">
            <a:avLst/>
          </a:prstGeom>
        </p:spPr>
      </p:pic>
      <p:pic>
        <p:nvPicPr>
          <p:cNvPr id="15" name="Afbeelding 14">
            <a:extLst>
              <a:ext uri="{FF2B5EF4-FFF2-40B4-BE49-F238E27FC236}">
                <a16:creationId xmlns:a16="http://schemas.microsoft.com/office/drawing/2014/main" xmlns="" id="{77A91A08-C9C6-BBC0-2920-07EC24D1B61E}"/>
              </a:ext>
            </a:extLst>
          </p:cNvPr>
          <p:cNvPicPr>
            <a:picLocks noChangeAspect="1"/>
          </p:cNvPicPr>
          <p:nvPr/>
        </p:nvPicPr>
        <p:blipFill>
          <a:blip r:embed="rId7"/>
          <a:stretch>
            <a:fillRect/>
          </a:stretch>
        </p:blipFill>
        <p:spPr>
          <a:xfrm>
            <a:off x="7020272" y="4800030"/>
            <a:ext cx="1765083" cy="1797322"/>
          </a:xfrm>
          <a:prstGeom prst="rect">
            <a:avLst/>
          </a:prstGeom>
        </p:spPr>
      </p:pic>
      <p:sp>
        <p:nvSpPr>
          <p:cNvPr id="16" name="Google Shape;55;p13">
            <a:extLst>
              <a:ext uri="{FF2B5EF4-FFF2-40B4-BE49-F238E27FC236}">
                <a16:creationId xmlns:a16="http://schemas.microsoft.com/office/drawing/2014/main" xmlns="" id="{73859D77-388C-7B22-5D38-30A71C4156A4}"/>
              </a:ext>
            </a:extLst>
          </p:cNvPr>
          <p:cNvSpPr txBox="1">
            <a:spLocks/>
          </p:cNvSpPr>
          <p:nvPr/>
        </p:nvSpPr>
        <p:spPr bwMode="auto">
          <a:xfrm>
            <a:off x="-2840" y="1852906"/>
            <a:ext cx="3586849" cy="703915"/>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indent="457200"/>
            <a:r>
              <a:rPr lang="nl-NL" sz="2400" b="1" dirty="0"/>
              <a:t>Bevolkingsontwikkeling</a:t>
            </a:r>
          </a:p>
        </p:txBody>
      </p:sp>
    </p:spTree>
    <p:extLst>
      <p:ext uri="{BB962C8B-B14F-4D97-AF65-F5344CB8AC3E}">
        <p14:creationId xmlns:p14="http://schemas.microsoft.com/office/powerpoint/2010/main" val="351072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fiek&#10;&#10;Automatisch gegenereerde beschrijving">
            <a:extLst>
              <a:ext uri="{FF2B5EF4-FFF2-40B4-BE49-F238E27FC236}">
                <a16:creationId xmlns:a16="http://schemas.microsoft.com/office/drawing/2014/main" xmlns="" id="{C021ACA9-6FFC-2F25-112B-4561B34E3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68" y="0"/>
            <a:ext cx="4669231" cy="6596465"/>
          </a:xfrm>
          <a:prstGeom prst="rect">
            <a:avLst/>
          </a:prstGeom>
        </p:spPr>
      </p:pic>
      <p:sp>
        <p:nvSpPr>
          <p:cNvPr id="7" name="Tekstvak 6">
            <a:extLst>
              <a:ext uri="{FF2B5EF4-FFF2-40B4-BE49-F238E27FC236}">
                <a16:creationId xmlns:a16="http://schemas.microsoft.com/office/drawing/2014/main" xmlns="" id="{163EF83E-5694-6F75-7B85-E4C5AC00C8D9}"/>
              </a:ext>
            </a:extLst>
          </p:cNvPr>
          <p:cNvSpPr txBox="1"/>
          <p:nvPr/>
        </p:nvSpPr>
        <p:spPr>
          <a:xfrm>
            <a:off x="467544" y="1700808"/>
            <a:ext cx="41044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Calibri"/>
              </a:rPr>
              <a:t>ontwikkeling</a:t>
            </a:r>
            <a:r>
              <a:rPr kumimoji="0" lang="nl-NL" sz="2400" b="1" i="0" u="none" strike="noStrike" kern="1200" cap="none" spc="0" normalizeH="0" baseline="0" noProof="0" dirty="0">
                <a:ln>
                  <a:noFill/>
                </a:ln>
                <a:solidFill>
                  <a:prstClr val="black"/>
                </a:solidFill>
                <a:effectLst/>
                <a:uLnTx/>
                <a:uFillTx/>
                <a:latin typeface="Calibri"/>
                <a:ea typeface="+mn-ea"/>
                <a:cs typeface="+mn-cs"/>
              </a:rPr>
              <a:t> woningvoorraad</a:t>
            </a:r>
          </a:p>
        </p:txBody>
      </p:sp>
      <p:pic>
        <p:nvPicPr>
          <p:cNvPr id="4" name="Afbeelding 3">
            <a:extLst>
              <a:ext uri="{FF2B5EF4-FFF2-40B4-BE49-F238E27FC236}">
                <a16:creationId xmlns:a16="http://schemas.microsoft.com/office/drawing/2014/main" xmlns="" id="{599ADEFE-5187-DBAB-8173-68FA781EE281}"/>
              </a:ext>
            </a:extLst>
          </p:cNvPr>
          <p:cNvPicPr>
            <a:picLocks noChangeAspect="1"/>
          </p:cNvPicPr>
          <p:nvPr/>
        </p:nvPicPr>
        <p:blipFill>
          <a:blip r:embed="rId4"/>
          <a:stretch>
            <a:fillRect/>
          </a:stretch>
        </p:blipFill>
        <p:spPr>
          <a:xfrm>
            <a:off x="4830299" y="4457881"/>
            <a:ext cx="1725514" cy="2061600"/>
          </a:xfrm>
          <a:prstGeom prst="rect">
            <a:avLst/>
          </a:prstGeom>
        </p:spPr>
      </p:pic>
      <p:sp>
        <p:nvSpPr>
          <p:cNvPr id="10" name="Tekstvak 9">
            <a:extLst>
              <a:ext uri="{FF2B5EF4-FFF2-40B4-BE49-F238E27FC236}">
                <a16:creationId xmlns:a16="http://schemas.microsoft.com/office/drawing/2014/main" xmlns="" id="{D8AFC8A4-5BA8-2D10-98CF-4C057A4B28EF}"/>
              </a:ext>
            </a:extLst>
          </p:cNvPr>
          <p:cNvSpPr txBox="1"/>
          <p:nvPr/>
        </p:nvSpPr>
        <p:spPr>
          <a:xfrm>
            <a:off x="4107782" y="2596019"/>
            <a:ext cx="4635116"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solidFill>
                  <a:prstClr val="black"/>
                </a:solidFill>
                <a:latin typeface="Calibri"/>
              </a:rPr>
              <a:t>Gaanderen:</a:t>
            </a:r>
          </a:p>
          <a:p>
            <a:pPr marL="800100" lvl="1" indent="-342900">
              <a:buFont typeface="Arial" panose="020B0604020202020204" pitchFamily="34" charset="0"/>
              <a:buChar char="•"/>
              <a:defRPr/>
            </a:pPr>
            <a:r>
              <a:rPr kumimoji="0" lang="nl-NL" i="0" u="none" strike="noStrike" kern="1200" cap="none" spc="0" normalizeH="0" baseline="0" noProof="0" dirty="0">
                <a:ln>
                  <a:noFill/>
                </a:ln>
                <a:solidFill>
                  <a:prstClr val="black"/>
                </a:solidFill>
                <a:effectLst/>
                <a:uLnTx/>
                <a:uFillTx/>
                <a:latin typeface="Calibri"/>
                <a:ea typeface="+mn-ea"/>
                <a:cs typeface="+mn-cs"/>
              </a:rPr>
              <a:t>32% sociale huur</a:t>
            </a:r>
          </a:p>
          <a:p>
            <a:pPr marL="800100" lvl="1" indent="-342900">
              <a:buFont typeface="Arial" panose="020B0604020202020204" pitchFamily="34" charset="0"/>
              <a:buChar char="•"/>
              <a:defRPr/>
            </a:pPr>
            <a:r>
              <a:rPr lang="nl-NL" dirty="0">
                <a:solidFill>
                  <a:prstClr val="black"/>
                </a:solidFill>
                <a:latin typeface="Calibri"/>
              </a:rPr>
              <a:t>  3% huur particulier</a:t>
            </a:r>
          </a:p>
          <a:p>
            <a:pPr marL="800100" lvl="1" indent="-342900">
              <a:buFont typeface="Arial" panose="020B0604020202020204" pitchFamily="34" charset="0"/>
              <a:buChar char="•"/>
              <a:defRPr/>
            </a:pPr>
            <a:r>
              <a:rPr kumimoji="0" lang="nl-NL" i="0" u="none" strike="noStrike" kern="1200" cap="none" spc="0" normalizeH="0" baseline="0" noProof="0" dirty="0">
                <a:ln>
                  <a:noFill/>
                </a:ln>
                <a:solidFill>
                  <a:prstClr val="black"/>
                </a:solidFill>
                <a:effectLst/>
                <a:uLnTx/>
                <a:uFillTx/>
                <a:latin typeface="Calibri"/>
                <a:ea typeface="+mn-ea"/>
                <a:cs typeface="+mn-cs"/>
              </a:rPr>
              <a:t>65% koop</a:t>
            </a:r>
          </a:p>
          <a:p>
            <a:pPr marL="342900" indent="-342900">
              <a:buFont typeface="Arial" panose="020B0604020202020204" pitchFamily="34" charset="0"/>
              <a:buChar char="•"/>
              <a:defRPr/>
            </a:pPr>
            <a:r>
              <a:rPr kumimoji="0" lang="nl-NL" i="0" u="none" strike="noStrike" kern="1200" cap="none" spc="0" normalizeH="0" baseline="0" noProof="0" dirty="0">
                <a:ln>
                  <a:noFill/>
                </a:ln>
                <a:solidFill>
                  <a:prstClr val="black"/>
                </a:solidFill>
                <a:effectLst/>
                <a:uLnTx/>
                <a:uFillTx/>
                <a:latin typeface="Calibri"/>
                <a:ea typeface="+mn-ea"/>
                <a:cs typeface="+mn-cs"/>
              </a:rPr>
              <a:t>Programma:</a:t>
            </a:r>
          </a:p>
          <a:p>
            <a:pPr marL="800100" lvl="1" indent="-342900">
              <a:buFont typeface="Arial" panose="020B0604020202020204" pitchFamily="34" charset="0"/>
              <a:buChar char="•"/>
              <a:defRPr/>
            </a:pPr>
            <a:r>
              <a:rPr lang="nl-NL" dirty="0">
                <a:solidFill>
                  <a:prstClr val="black"/>
                </a:solidFill>
                <a:latin typeface="Calibri"/>
              </a:rPr>
              <a:t>gedifferentieerd</a:t>
            </a:r>
          </a:p>
          <a:p>
            <a:pPr marL="800100" lvl="1" indent="-342900">
              <a:buFont typeface="Arial" panose="020B0604020202020204" pitchFamily="34" charset="0"/>
              <a:buChar char="•"/>
              <a:defRPr/>
            </a:pPr>
            <a:r>
              <a:rPr kumimoji="0" lang="nl-NL" i="0" u="none" strike="noStrike" kern="1200" cap="none" spc="0" normalizeH="0" baseline="0" noProof="0" dirty="0">
                <a:ln>
                  <a:noFill/>
                </a:ln>
                <a:solidFill>
                  <a:prstClr val="black"/>
                </a:solidFill>
                <a:effectLst/>
                <a:uLnTx/>
                <a:uFillTx/>
                <a:latin typeface="Calibri"/>
                <a:ea typeface="+mn-ea"/>
                <a:cs typeface="+mn-cs"/>
              </a:rPr>
              <a:t>ontwikkelstrategie</a:t>
            </a:r>
          </a:p>
        </p:txBody>
      </p:sp>
      <p:pic>
        <p:nvPicPr>
          <p:cNvPr id="2" name="Afbeelding 1">
            <a:extLst>
              <a:ext uri="{FF2B5EF4-FFF2-40B4-BE49-F238E27FC236}">
                <a16:creationId xmlns:a16="http://schemas.microsoft.com/office/drawing/2014/main" xmlns="" id="{E7E2E358-8514-418B-0D1A-E69C0F3FCB1F}"/>
              </a:ext>
            </a:extLst>
          </p:cNvPr>
          <p:cNvPicPr>
            <a:picLocks noChangeAspect="1"/>
          </p:cNvPicPr>
          <p:nvPr/>
        </p:nvPicPr>
        <p:blipFill>
          <a:blip r:embed="rId5"/>
          <a:stretch>
            <a:fillRect/>
          </a:stretch>
        </p:blipFill>
        <p:spPr>
          <a:xfrm>
            <a:off x="2775909" y="4559099"/>
            <a:ext cx="1946894" cy="2056697"/>
          </a:xfrm>
          <a:prstGeom prst="rect">
            <a:avLst/>
          </a:prstGeom>
        </p:spPr>
      </p:pic>
      <p:pic>
        <p:nvPicPr>
          <p:cNvPr id="5" name="Afbeelding 4">
            <a:extLst>
              <a:ext uri="{FF2B5EF4-FFF2-40B4-BE49-F238E27FC236}">
                <a16:creationId xmlns:a16="http://schemas.microsoft.com/office/drawing/2014/main" xmlns="" id="{34B22A3D-8FBD-24FB-D07B-FF5FEB281B76}"/>
              </a:ext>
            </a:extLst>
          </p:cNvPr>
          <p:cNvPicPr>
            <a:picLocks noChangeAspect="1"/>
          </p:cNvPicPr>
          <p:nvPr/>
        </p:nvPicPr>
        <p:blipFill>
          <a:blip r:embed="rId6"/>
          <a:stretch>
            <a:fillRect/>
          </a:stretch>
        </p:blipFill>
        <p:spPr>
          <a:xfrm>
            <a:off x="6372200" y="4601897"/>
            <a:ext cx="1900599" cy="2061600"/>
          </a:xfrm>
          <a:prstGeom prst="rect">
            <a:avLst/>
          </a:prstGeom>
        </p:spPr>
      </p:pic>
    </p:spTree>
    <p:extLst>
      <p:ext uri="{BB962C8B-B14F-4D97-AF65-F5344CB8AC3E}">
        <p14:creationId xmlns:p14="http://schemas.microsoft.com/office/powerpoint/2010/main" val="3858807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A5830B0-EDA9-CE62-1A0B-65001B431BC0}"/>
              </a:ext>
            </a:extLst>
          </p:cNvPr>
          <p:cNvSpPr>
            <a:spLocks noGrp="1"/>
          </p:cNvSpPr>
          <p:nvPr>
            <p:ph type="title"/>
          </p:nvPr>
        </p:nvSpPr>
        <p:spPr/>
        <p:txBody>
          <a:bodyPr/>
          <a:lstStyle/>
          <a:p>
            <a:r>
              <a:rPr lang="nl-NL" dirty="0"/>
              <a:t>Huisvesting ouderen</a:t>
            </a:r>
          </a:p>
        </p:txBody>
      </p:sp>
      <p:sp>
        <p:nvSpPr>
          <p:cNvPr id="3" name="Tijdelijke aanduiding voor inhoud 2">
            <a:extLst>
              <a:ext uri="{FF2B5EF4-FFF2-40B4-BE49-F238E27FC236}">
                <a16:creationId xmlns:a16="http://schemas.microsoft.com/office/drawing/2014/main" xmlns="" id="{7EEF8B0C-00F3-998D-D061-80B95A69D1AE}"/>
              </a:ext>
            </a:extLst>
          </p:cNvPr>
          <p:cNvSpPr>
            <a:spLocks noGrp="1"/>
          </p:cNvSpPr>
          <p:nvPr>
            <p:ph idx="1"/>
          </p:nvPr>
        </p:nvSpPr>
        <p:spPr/>
        <p:txBody>
          <a:bodyPr/>
          <a:lstStyle/>
          <a:p>
            <a:r>
              <a:rPr lang="nl-NL" dirty="0"/>
              <a:t>Analyse:</a:t>
            </a:r>
          </a:p>
          <a:p>
            <a:pPr lvl="1"/>
            <a:r>
              <a:rPr lang="nl-NL" dirty="0"/>
              <a:t>Dubbele vergrijzing</a:t>
            </a:r>
          </a:p>
          <a:p>
            <a:pPr lvl="1"/>
            <a:r>
              <a:rPr lang="nl-NL" dirty="0"/>
              <a:t>Scheiden van wonen en zorg</a:t>
            </a:r>
          </a:p>
          <a:p>
            <a:pPr lvl="1"/>
            <a:r>
              <a:rPr lang="nl-NL" dirty="0"/>
              <a:t>Informele zorg onder druk</a:t>
            </a:r>
          </a:p>
          <a:p>
            <a:r>
              <a:rPr lang="nl-NL" dirty="0"/>
              <a:t>Behoefte aan levensloop-, geclusterde en zorggeschikte woningen</a:t>
            </a:r>
          </a:p>
          <a:p>
            <a:r>
              <a:rPr lang="nl-NL" dirty="0"/>
              <a:t>Behoefte aan andere woon- en zorgconcepten</a:t>
            </a:r>
          </a:p>
        </p:txBody>
      </p:sp>
      <p:pic>
        <p:nvPicPr>
          <p:cNvPr id="4" name="Afbeelding 3">
            <a:extLst>
              <a:ext uri="{FF2B5EF4-FFF2-40B4-BE49-F238E27FC236}">
                <a16:creationId xmlns:a16="http://schemas.microsoft.com/office/drawing/2014/main" xmlns="" id="{575A3EE7-EE0E-7D2E-F985-69C0649D11DA}"/>
              </a:ext>
            </a:extLst>
          </p:cNvPr>
          <p:cNvPicPr>
            <a:picLocks noChangeAspect="1"/>
          </p:cNvPicPr>
          <p:nvPr/>
        </p:nvPicPr>
        <p:blipFill>
          <a:blip r:embed="rId3"/>
          <a:stretch>
            <a:fillRect/>
          </a:stretch>
        </p:blipFill>
        <p:spPr>
          <a:xfrm>
            <a:off x="6156176" y="2195736"/>
            <a:ext cx="2778123" cy="1884248"/>
          </a:xfrm>
          <a:prstGeom prst="rect">
            <a:avLst/>
          </a:prstGeom>
        </p:spPr>
      </p:pic>
    </p:spTree>
    <p:extLst>
      <p:ext uri="{BB962C8B-B14F-4D97-AF65-F5344CB8AC3E}">
        <p14:creationId xmlns:p14="http://schemas.microsoft.com/office/powerpoint/2010/main" val="2289169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xmlns="" id="{D614582E-5698-4985-9B55-39805DBA3028}"/>
              </a:ext>
            </a:extLst>
          </p:cNvPr>
          <p:cNvPicPr>
            <a:picLocks noChangeAspect="1"/>
          </p:cNvPicPr>
          <p:nvPr/>
        </p:nvPicPr>
        <p:blipFill>
          <a:blip r:embed="rId3"/>
          <a:stretch>
            <a:fillRect/>
          </a:stretch>
        </p:blipFill>
        <p:spPr>
          <a:xfrm>
            <a:off x="4211960" y="4293096"/>
            <a:ext cx="4417319" cy="2342518"/>
          </a:xfrm>
          <a:prstGeom prst="rect">
            <a:avLst/>
          </a:prstGeom>
        </p:spPr>
      </p:pic>
      <p:sp>
        <p:nvSpPr>
          <p:cNvPr id="2" name="Titel 1">
            <a:extLst>
              <a:ext uri="{FF2B5EF4-FFF2-40B4-BE49-F238E27FC236}">
                <a16:creationId xmlns:a16="http://schemas.microsoft.com/office/drawing/2014/main" xmlns="" id="{071882FA-3646-FD7B-2C44-AB42372C3660}"/>
              </a:ext>
            </a:extLst>
          </p:cNvPr>
          <p:cNvSpPr>
            <a:spLocks noGrp="1"/>
          </p:cNvSpPr>
          <p:nvPr>
            <p:ph type="title"/>
          </p:nvPr>
        </p:nvSpPr>
        <p:spPr/>
        <p:txBody>
          <a:bodyPr/>
          <a:lstStyle/>
          <a:p>
            <a:r>
              <a:rPr lang="nl-NL" dirty="0"/>
              <a:t>Opgave</a:t>
            </a:r>
          </a:p>
        </p:txBody>
      </p:sp>
      <p:sp>
        <p:nvSpPr>
          <p:cNvPr id="3" name="Tijdelijke aanduiding voor inhoud 2">
            <a:extLst>
              <a:ext uri="{FF2B5EF4-FFF2-40B4-BE49-F238E27FC236}">
                <a16:creationId xmlns:a16="http://schemas.microsoft.com/office/drawing/2014/main" xmlns="" id="{60437A86-5F81-1881-4F91-FEB0BA2E86E5}"/>
              </a:ext>
            </a:extLst>
          </p:cNvPr>
          <p:cNvSpPr>
            <a:spLocks noGrp="1"/>
          </p:cNvSpPr>
          <p:nvPr>
            <p:ph idx="1"/>
          </p:nvPr>
        </p:nvSpPr>
        <p:spPr>
          <a:xfrm>
            <a:off x="476632" y="2132856"/>
            <a:ext cx="8229600" cy="3921299"/>
          </a:xfrm>
        </p:spPr>
        <p:txBody>
          <a:bodyPr/>
          <a:lstStyle/>
          <a:p>
            <a:r>
              <a:rPr lang="nl-NL" dirty="0"/>
              <a:t>Doorstroming realiseren</a:t>
            </a:r>
          </a:p>
          <a:p>
            <a:r>
              <a:rPr lang="nl-NL" dirty="0"/>
              <a:t>Levensloopbestendige woningen</a:t>
            </a:r>
          </a:p>
          <a:p>
            <a:r>
              <a:rPr lang="nl-NL" dirty="0"/>
              <a:t>Geclusterd wonen</a:t>
            </a:r>
          </a:p>
          <a:p>
            <a:r>
              <a:rPr lang="nl-NL" dirty="0"/>
              <a:t>Woningen waar zorg aan huis mogelijk is</a:t>
            </a:r>
          </a:p>
        </p:txBody>
      </p:sp>
      <p:pic>
        <p:nvPicPr>
          <p:cNvPr id="5" name="Afbeelding 4">
            <a:extLst>
              <a:ext uri="{FF2B5EF4-FFF2-40B4-BE49-F238E27FC236}">
                <a16:creationId xmlns:a16="http://schemas.microsoft.com/office/drawing/2014/main" xmlns="" id="{7CD84F46-9FC9-F09B-AAC1-9BBF48CE622C}"/>
              </a:ext>
            </a:extLst>
          </p:cNvPr>
          <p:cNvPicPr>
            <a:picLocks noChangeAspect="1"/>
          </p:cNvPicPr>
          <p:nvPr/>
        </p:nvPicPr>
        <p:blipFill>
          <a:blip r:embed="rId4"/>
          <a:stretch>
            <a:fillRect/>
          </a:stretch>
        </p:blipFill>
        <p:spPr>
          <a:xfrm>
            <a:off x="442704" y="4574682"/>
            <a:ext cx="3625240" cy="1951084"/>
          </a:xfrm>
          <a:prstGeom prst="rect">
            <a:avLst/>
          </a:prstGeom>
        </p:spPr>
      </p:pic>
    </p:spTree>
    <p:extLst>
      <p:ext uri="{BB962C8B-B14F-4D97-AF65-F5344CB8AC3E}">
        <p14:creationId xmlns:p14="http://schemas.microsoft.com/office/powerpoint/2010/main" val="3910629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1. Presentatie gemeente 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994F0BF07CA54AB0D2F36DA9E1D168" ma:contentTypeVersion="7" ma:contentTypeDescription="Een nieuw document maken." ma:contentTypeScope="" ma:versionID="fd7dc9a0b57585e78a698c51468d2828">
  <xsd:schema xmlns:xsd="http://www.w3.org/2001/XMLSchema" xmlns:xs="http://www.w3.org/2001/XMLSchema" xmlns:p="http://schemas.microsoft.com/office/2006/metadata/properties" xmlns:ns3="08708451-925f-4f10-85b4-ed03a8e84a2e" xmlns:ns4="ee883abd-3a45-4954-9ee7-b196f55d2497" targetNamespace="http://schemas.microsoft.com/office/2006/metadata/properties" ma:root="true" ma:fieldsID="178af9023d6593692243480bfd3b2c8d" ns3:_="" ns4:_="">
    <xsd:import namespace="08708451-925f-4f10-85b4-ed03a8e84a2e"/>
    <xsd:import namespace="ee883abd-3a45-4954-9ee7-b196f55d24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08451-925f-4f10-85b4-ed03a8e84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883abd-3a45-4954-9ee7-b196f55d2497"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CBF68D-7BE4-4760-8E2B-F0327F2572AC}">
  <ds:schemaRefs>
    <ds:schemaRef ds:uri="http://schemas.microsoft.com/sharepoint/v3/contenttype/forms"/>
  </ds:schemaRefs>
</ds:datastoreItem>
</file>

<file path=customXml/itemProps2.xml><?xml version="1.0" encoding="utf-8"?>
<ds:datastoreItem xmlns:ds="http://schemas.openxmlformats.org/officeDocument/2006/customXml" ds:itemID="{7BFE5C2A-7574-40C8-BAE2-618BDA882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08451-925f-4f10-85b4-ed03a8e84a2e"/>
    <ds:schemaRef ds:uri="ee883abd-3a45-4954-9ee7-b196f55d2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EB42DD-7A50-437D-B547-4E8203618E0E}">
  <ds:schemaRefs>
    <ds:schemaRef ds:uri="http://purl.org/dc/elements/1.1/"/>
    <ds:schemaRef ds:uri="http://schemas.microsoft.com/office/2006/metadata/properties"/>
    <ds:schemaRef ds:uri="ee883abd-3a45-4954-9ee7-b196f55d249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708451-925f-4f10-85b4-ed03a8e84a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 Presentatie gemeente 1</Template>
  <TotalTime>10282</TotalTime>
  <Words>1346</Words>
  <Application>Microsoft Office PowerPoint</Application>
  <PresentationFormat>Diavoorstelling (4:3)</PresentationFormat>
  <Paragraphs>140</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1. Presentatie gemeente 1</vt:lpstr>
      <vt:lpstr>Wonen en wonen voor ouderen in de gemeente Doetinchem</vt:lpstr>
      <vt:lpstr>PowerPoint-presentatie</vt:lpstr>
      <vt:lpstr>Doelen</vt:lpstr>
      <vt:lpstr>Aanpak: 4 programmalijnen </vt:lpstr>
      <vt:lpstr>Speerpunten uit de programmalijnen</vt:lpstr>
      <vt:lpstr>Nu en straks</vt:lpstr>
      <vt:lpstr>PowerPoint-presentatie</vt:lpstr>
      <vt:lpstr>Huisvesting ouderen</vt:lpstr>
      <vt:lpstr>Opgave</vt:lpstr>
      <vt:lpstr>Video – wonen voor ouderen</vt:lpstr>
      <vt:lpstr>Wat is nu al mogelijk?</vt:lpstr>
      <vt:lpstr>Gaanderen</vt:lpstr>
      <vt:lpstr>Gaanderen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van zaken project Iseldoks</dc:title>
  <dc:creator>Caroline Wendel</dc:creator>
  <cp:lastModifiedBy>Jan</cp:lastModifiedBy>
  <cp:revision>710</cp:revision>
  <cp:lastPrinted>2023-03-15T10:21:48Z</cp:lastPrinted>
  <dcterms:created xsi:type="dcterms:W3CDTF">2016-02-03T19:58:31Z</dcterms:created>
  <dcterms:modified xsi:type="dcterms:W3CDTF">2023-11-17T14:26:39Z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0x010100D4994F0BF07CA54AB0D2F36DA9E1D168</vt:lpwstr>
  </property>
</Properties>
</file>